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91.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90.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Lst>
  <p:sldSz cy="5143500" cx="9144000"/>
  <p:notesSz cx="6858000" cy="9144000"/>
  <p:embeddedFontLst>
    <p:embeddedFont>
      <p:font typeface="Nunito"/>
      <p:regular r:id="rId198"/>
      <p:bold r:id="rId199"/>
      <p:italic r:id="rId200"/>
      <p:boldItalic r:id="rId201"/>
    </p:embeddedFont>
    <p:embeddedFont>
      <p:font typeface="Maven Pro"/>
      <p:regular r:id="rId202"/>
      <p:bold r:id="rId2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font" Target="fonts/Nunito-regular.fntdata"/><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font" Target="fonts/Nunito-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3" Type="http://schemas.openxmlformats.org/officeDocument/2006/relationships/font" Target="fonts/MavenPro-bold.fntdata"/><Relationship Id="rId202" Type="http://schemas.openxmlformats.org/officeDocument/2006/relationships/font" Target="fonts/MavenPro-regular.fntdata"/><Relationship Id="rId201" Type="http://schemas.openxmlformats.org/officeDocument/2006/relationships/font" Target="fonts/Nunito-boldItalic.fntdata"/><Relationship Id="rId200" Type="http://schemas.openxmlformats.org/officeDocument/2006/relationships/font" Target="fonts/Nuni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76e44eca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76e44eca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096cbaea1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096cbaea1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096cbaea1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096cbaea1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096cbaea1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096cbaea1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096cbaea1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096cbaea1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096cbaea1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096cbaea1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96cbaea1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096cbaea1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096cbaea1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096cbaea1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096cbaea1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096cbaea1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096cbaea1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096cbaea1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096cbaea1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096cbaea1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76e44eca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76e44eca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096cbaea1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096cbaea1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096cbaea1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096cbaea1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096cbaea1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096cbaea1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096cbaea1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096cbaea1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096cbaea1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096cbaea1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08b1ff175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08b1ff175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096cbaea1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096cbaea1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08b1ff175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08b1ff175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08b1ff17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08b1ff17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08b1ff17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08b1ff175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76e44eca4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76e44eca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08b1ff175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08b1ff175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08b1ff175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08b1ff175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08b1ff175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08b1ff175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08b1ff175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08b1ff175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08b1ff175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08b1ff175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08b1ff175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08b1ff175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08b1ff175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08b1ff175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08b1ff175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08b1ff175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08b1ff175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08b1ff175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08b1ff175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08b1ff175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96d5d10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96d5d10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08b1ff175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08b1ff175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08b1ff175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08b1ff175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08b1ff175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08b1ff175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08b1ff175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08b1ff175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8b1ff175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8b1ff175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08b1ff175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08b1ff175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08b1ff175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08b1ff175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08b1ff175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08b1ff175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08b1ff175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08b1ff175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08b1ff175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108b1ff175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76e44eca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76e44eca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08b1ff175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08b1ff175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08b1ff175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08b1ff175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08b1ff17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08b1ff17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08b1ff175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08b1ff175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08b1ff1759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08b1ff1759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08b1ff175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08b1ff175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108b1ff1759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108b1ff1759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08b1ff175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08b1ff175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08b1ff175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08b1ff175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08b1ff1759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108b1ff1759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76e44eca4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76e44eca4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08b1ff1759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08b1ff1759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08b1ff1759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08b1ff1759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08b1ff175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108b1ff175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08b1ff1759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08b1ff1759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108b1ff1759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108b1ff1759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0825f1c2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0825f1c2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0825f1c2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10825f1c2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0825f1c28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10825f1c28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0825f1c28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10825f1c28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0825f1c28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0825f1c28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76e44eca4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76e44eca4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10825f1c28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10825f1c28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0825f1c28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0825f1c28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0825f1c28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10825f1c28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0825f1c28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0825f1c28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0825f1c28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0825f1c28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0825f1c28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10825f1c28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0825f1c28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0825f1c28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10825f1c28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10825f1c28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0825f1c28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0825f1c28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0825f1c28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0825f1c28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76e44eca4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076e44eca4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10825f1c28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10825f1c28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0825f1c28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0825f1c28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0825f1c28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0825f1c28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0825f1c28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10825f1c28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10825f1c28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10825f1c28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0825f1c28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10825f1c28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10825f1c282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10825f1c282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0825f1c282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0825f1c28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10825f1c28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10825f1c28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0825f1c282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10825f1c282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76e44eca4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76e44eca4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0825f1c28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0825f1c28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0825f1c28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0825f1c28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0825f1c28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10825f1c28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0825f1c28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0825f1c282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0825f1c28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10825f1c28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10825f1c28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10825f1c28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10825f1c282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10825f1c282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0825f1c282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0825f1c282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0825f1c28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0825f1c28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10825f1c282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10825f1c282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76e44eca4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76e44eca4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10825f1c282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10825f1c282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10825f1c282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10825f1c282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10825f1c282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10825f1c282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96d5d10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96d5d10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76e44eca4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76e44eca4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76e44eca4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76e44eca4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76e44eca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76e44eca4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76e44eca4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76e44eca4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76e44eca4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076e44eca4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76e44eca4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76e44eca4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76e44eca4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76e44eca4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76e44eca4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076e44eca4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076e44eca4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076e44eca4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96d5d10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096d5d10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76e44eca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76e44eca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76e44eca4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76e44eca4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76e44eca4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076e44eca4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76e44eca4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76e44eca4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76e44eca4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076e44eca4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76e44eca4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76e44eca4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76e44eca4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76e44eca4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76e44eca4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76e44eca4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76e44eca4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76e44eca4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76e44eca4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76e44eca4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76e44eca4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76e44eca4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76e44eca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76e44eca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76e44eca4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076e44eca4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76e44eca4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76e44eca4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76e44eca4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76e44eca4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076e44eca4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076e44eca4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076e44eca4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076e44eca4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76e44eca4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076e44eca4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096d5d10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096d5d10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76e44eca4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76e44eca4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076e44eca4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076e44eca4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076e44eca4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076e44eca4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76e44eca4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76e44eca4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76e44eca4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076e44eca4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76e44eca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76e44eca4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076e44eca4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076e44eca4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076e44eca4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076e44eca4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076e44eca4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076e44eca4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76e44eca4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076e44eca4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076e44eca4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076e44eca4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76e44eca4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76e44eca4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96d5d10f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96d5d10f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76e44eca4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76e44eca4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76e44eca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76e44eca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076e44eca4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076e44eca4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076e44eca4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076e44eca4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076e44eca4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076e44eca4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07db9fcd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07db9fcd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07db9fcd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07db9fcd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07db9fcd6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07db9fcd6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076e44eca4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076e44eca4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076e44eca4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076e44eca4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076e44eca4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076e44eca4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076e44eca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076e44eca4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76e44eca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76e44eca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076e44eca4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076e44eca4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07db9fcd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07db9fcd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07db9fcd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07db9fcd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07db9fcd6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07db9fcd6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076e44eca4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076e44eca4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076e44eca4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076e44eca4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076e44eca4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076e44eca4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7db9fcd6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07db9fcd6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07db9fcd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07db9fcd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076e44eca4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076e44eca4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76e44eca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76e44eca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076e44eca4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076e44eca4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07db9fcd6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07db9fcd6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07db9fcd6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07db9fcd6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07db9fcd6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07db9fcd6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07db9fcd6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07db9fcd6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07db9fcd6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07db9fcd6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07db9fcd6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07db9fcd6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076e44eca4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076e44eca4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076e44eca4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076e44eca4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076e44eca4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076e44eca4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76e44eca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76e44eca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076e44eca4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076e44eca4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096d5d10f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096d5d10f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949929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0949929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094992929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094992929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94992929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094992929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94992929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094992929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09499292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09499292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094992929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094992929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096cbaea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096cbaea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096cbaea1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096cbaea1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82.png"/><Relationship Id="rId4" Type="http://schemas.openxmlformats.org/officeDocument/2006/relationships/image" Target="../media/image8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3.png"/><Relationship Id="rId4" Type="http://schemas.openxmlformats.org/officeDocument/2006/relationships/image" Target="../media/image8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1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8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90.png"/><Relationship Id="rId4" Type="http://schemas.openxmlformats.org/officeDocument/2006/relationships/image" Target="../media/image99.png"/><Relationship Id="rId5" Type="http://schemas.openxmlformats.org/officeDocument/2006/relationships/image" Target="../media/image9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9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9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9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98.png"/><Relationship Id="rId4" Type="http://schemas.openxmlformats.org/officeDocument/2006/relationships/image" Target="../media/image9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0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0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0.png"/><Relationship Id="rId4" Type="http://schemas.openxmlformats.org/officeDocument/2006/relationships/image" Target="../media/image10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0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0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tpcg.io/VgbqMb" TargetMode="External"/><Relationship Id="rId4" Type="http://schemas.openxmlformats.org/officeDocument/2006/relationships/image" Target="../media/image3.png"/><Relationship Id="rId5"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02.png"/><Relationship Id="rId4" Type="http://schemas.openxmlformats.org/officeDocument/2006/relationships/image" Target="../media/image11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0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0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0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21.png"/><Relationship Id="rId4" Type="http://schemas.openxmlformats.org/officeDocument/2006/relationships/image" Target="../media/image111.png"/><Relationship Id="rId5" Type="http://schemas.openxmlformats.org/officeDocument/2006/relationships/image" Target="../media/image11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17.png"/><Relationship Id="rId4" Type="http://schemas.openxmlformats.org/officeDocument/2006/relationships/image" Target="../media/image11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2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30.png"/><Relationship Id="rId4" Type="http://schemas.openxmlformats.org/officeDocument/2006/relationships/image" Target="../media/image11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2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29.png"/><Relationship Id="rId4" Type="http://schemas.openxmlformats.org/officeDocument/2006/relationships/image" Target="../media/image12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19.png"/><Relationship Id="rId4" Type="http://schemas.openxmlformats.org/officeDocument/2006/relationships/image" Target="../media/image116.png"/><Relationship Id="rId5" Type="http://schemas.openxmlformats.org/officeDocument/2006/relationships/image" Target="../media/image12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20.png"/><Relationship Id="rId4" Type="http://schemas.openxmlformats.org/officeDocument/2006/relationships/image" Target="../media/image134.png"/><Relationship Id="rId5" Type="http://schemas.openxmlformats.org/officeDocument/2006/relationships/image" Target="../media/image12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3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3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3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2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3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3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3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4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42.png"/><Relationship Id="rId4" Type="http://schemas.openxmlformats.org/officeDocument/2006/relationships/image" Target="../media/image13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50.png"/><Relationship Id="rId4" Type="http://schemas.openxmlformats.org/officeDocument/2006/relationships/image" Target="../media/image14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4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46.png"/><Relationship Id="rId4" Type="http://schemas.openxmlformats.org/officeDocument/2006/relationships/image" Target="../media/image13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5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6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49.png"/><Relationship Id="rId4" Type="http://schemas.openxmlformats.org/officeDocument/2006/relationships/image" Target="../media/image15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55.png"/><Relationship Id="rId4" Type="http://schemas.openxmlformats.org/officeDocument/2006/relationships/image" Target="../media/image14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41.png"/><Relationship Id="rId4" Type="http://schemas.openxmlformats.org/officeDocument/2006/relationships/image" Target="../media/image14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5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57.png"/><Relationship Id="rId4" Type="http://schemas.openxmlformats.org/officeDocument/2006/relationships/image" Target="../media/image161.png"/><Relationship Id="rId5" Type="http://schemas.openxmlformats.org/officeDocument/2006/relationships/image" Target="../media/image15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5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7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6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68.png"/><Relationship Id="rId4" Type="http://schemas.openxmlformats.org/officeDocument/2006/relationships/image" Target="../media/image15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7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71.png"/><Relationship Id="rId4" Type="http://schemas.openxmlformats.org/officeDocument/2006/relationships/image" Target="../media/image17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65.png"/><Relationship Id="rId4" Type="http://schemas.openxmlformats.org/officeDocument/2006/relationships/image" Target="../media/image16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74.png"/><Relationship Id="rId4" Type="http://schemas.openxmlformats.org/officeDocument/2006/relationships/image" Target="../media/image16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7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76.png"/><Relationship Id="rId4" Type="http://schemas.openxmlformats.org/officeDocument/2006/relationships/image" Target="../media/image17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7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77.png"/><Relationship Id="rId4" Type="http://schemas.openxmlformats.org/officeDocument/2006/relationships/image" Target="../media/image18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85.png"/><Relationship Id="rId4" Type="http://schemas.openxmlformats.org/officeDocument/2006/relationships/image" Target="../media/image18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8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83.png"/><Relationship Id="rId4" Type="http://schemas.openxmlformats.org/officeDocument/2006/relationships/image" Target="../media/image19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8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8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8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hyperlink" Target="https://www.metoffice.gov.uk/pub/data/weather/uk/climate/stationdata"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9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90.png"/><Relationship Id="rId4" Type="http://schemas.openxmlformats.org/officeDocument/2006/relationships/image" Target="../media/image18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8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9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9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9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hyperlink" Target="https://www.quora.com/What-is-the-difference-between-or-and-xo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9.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7.png"/><Relationship Id="rId4" Type="http://schemas.openxmlformats.org/officeDocument/2006/relationships/image" Target="../media/image51.png"/><Relationship Id="rId5"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0.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7.png"/><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4.png"/><Relationship Id="rId4" Type="http://schemas.openxmlformats.org/officeDocument/2006/relationships/image" Target="../media/image67.png"/><Relationship Id="rId5"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1.png"/><Relationship Id="rId4" Type="http://schemas.openxmlformats.org/officeDocument/2006/relationships/image" Target="../media/image6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7.png"/><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9.pn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5"/>
            <a:ext cx="5428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Python Programming</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Myanmar IT Bootcamp</a:t>
            </a:r>
            <a:endParaRPr/>
          </a:p>
          <a:p>
            <a:pPr indent="0" lvl="0" marL="0" rtl="0" algn="l">
              <a:spcBef>
                <a:spcPts val="0"/>
              </a:spcBef>
              <a:spcAft>
                <a:spcPts val="0"/>
              </a:spcAft>
              <a:buNone/>
            </a:pPr>
            <a:r>
              <a:rPr lang="en"/>
              <a:t>Zero to Pro CS Bootcamp Level-4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Multi-Line Statements</a:t>
            </a:r>
            <a:endParaRPr b="0" sz="2400">
              <a:solidFill>
                <a:srgbClr val="000000"/>
              </a:solidFill>
              <a:latin typeface="Arial"/>
              <a:ea typeface="Arial"/>
              <a:cs typeface="Arial"/>
              <a:sym typeface="Arial"/>
            </a:endParaRPr>
          </a:p>
          <a:p>
            <a:pPr indent="0" lvl="0" marL="0" rtl="0" algn="l">
              <a:spcBef>
                <a:spcPts val="400"/>
              </a:spcBef>
              <a:spcAft>
                <a:spcPts val="0"/>
              </a:spcAft>
              <a:buNone/>
            </a:pPr>
            <a:r>
              <a:t/>
            </a:r>
            <a:endParaRPr sz="2400"/>
          </a:p>
        </p:txBody>
      </p:sp>
      <p:sp>
        <p:nvSpPr>
          <p:cNvPr id="332" name="Google Shape;332;p22"/>
          <p:cNvSpPr txBox="1"/>
          <p:nvPr>
            <p:ph idx="1" type="body"/>
          </p:nvPr>
        </p:nvSpPr>
        <p:spPr>
          <a:xfrm>
            <a:off x="1303800" y="1364800"/>
            <a:ext cx="7030500" cy="2541600"/>
          </a:xfrm>
          <a:prstGeom prst="rect">
            <a:avLst/>
          </a:prstGeom>
        </p:spPr>
        <p:txBody>
          <a:bodyPr anchorCtr="0" anchor="t" bIns="91425" lIns="91425" spcFirstLastPara="1" rIns="91425" wrap="square" tIns="91425">
            <a:norm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Statements in Python typically end with a new line. Python does, however, allow the use of the line continuation character (\) to denote that the line should continue. </a:t>
            </a:r>
            <a:endParaRPr sz="1600">
              <a:solidFill>
                <a:srgbClr val="000000"/>
              </a:solidFill>
              <a:latin typeface="Arial"/>
              <a:ea typeface="Arial"/>
              <a:cs typeface="Arial"/>
              <a:sym typeface="Arial"/>
            </a:endParaRPr>
          </a:p>
          <a:p>
            <a:pPr indent="0" lvl="0" marL="0" rtl="0" algn="l">
              <a:spcBef>
                <a:spcPts val="700"/>
              </a:spcBef>
              <a:spcAft>
                <a:spcPts val="0"/>
              </a:spcAft>
              <a:buNone/>
            </a:pPr>
            <a:r>
              <a:rPr lang="en" sz="1600">
                <a:solidFill>
                  <a:srgbClr val="000000"/>
                </a:solidFill>
                <a:highlight>
                  <a:srgbClr val="FFFFFF"/>
                </a:highlight>
                <a:latin typeface="Arial"/>
                <a:ea typeface="Arial"/>
                <a:cs typeface="Arial"/>
                <a:sym typeface="Arial"/>
              </a:rPr>
              <a:t>Statements contained within the [], {}, or () brackets do not need to use the line continuation character.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1600"/>
          </a:p>
        </p:txBody>
      </p:sp>
      <p:pic>
        <p:nvPicPr>
          <p:cNvPr id="333" name="Google Shape;333;p22"/>
          <p:cNvPicPr preferRelativeResize="0"/>
          <p:nvPr/>
        </p:nvPicPr>
        <p:blipFill>
          <a:blip r:embed="rId3">
            <a:alphaModFix/>
          </a:blip>
          <a:stretch>
            <a:fillRect/>
          </a:stretch>
        </p:blipFill>
        <p:spPr>
          <a:xfrm>
            <a:off x="637050" y="3159650"/>
            <a:ext cx="5083399" cy="842975"/>
          </a:xfrm>
          <a:prstGeom prst="rect">
            <a:avLst/>
          </a:prstGeom>
          <a:noFill/>
          <a:ln>
            <a:noFill/>
          </a:ln>
        </p:spPr>
      </p:pic>
      <p:pic>
        <p:nvPicPr>
          <p:cNvPr id="334" name="Google Shape;334;p22"/>
          <p:cNvPicPr preferRelativeResize="0"/>
          <p:nvPr/>
        </p:nvPicPr>
        <p:blipFill>
          <a:blip r:embed="rId4">
            <a:alphaModFix/>
          </a:blip>
          <a:stretch>
            <a:fillRect/>
          </a:stretch>
        </p:blipFill>
        <p:spPr>
          <a:xfrm>
            <a:off x="5819250" y="3159650"/>
            <a:ext cx="3324750" cy="11433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1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must be called</a:t>
            </a:r>
            <a:endParaRPr/>
          </a:p>
        </p:txBody>
      </p:sp>
      <p:sp>
        <p:nvSpPr>
          <p:cNvPr id="948" name="Google Shape;948;p112"/>
          <p:cNvSpPr txBox="1"/>
          <p:nvPr>
            <p:ph idx="1" type="body"/>
          </p:nvPr>
        </p:nvSpPr>
        <p:spPr>
          <a:xfrm>
            <a:off x="5736975" y="1403625"/>
            <a:ext cx="2597400" cy="3128100"/>
          </a:xfrm>
          <a:prstGeom prst="rect">
            <a:avLst/>
          </a:prstGeom>
        </p:spPr>
        <p:txBody>
          <a:bodyPr anchorCtr="0" anchor="t" bIns="91425" lIns="91425" spcFirstLastPara="1" rIns="91425" wrap="square" tIns="91425">
            <a:normAutofit fontScale="85000" lnSpcReduction="10000"/>
          </a:bodyPr>
          <a:lstStyle/>
          <a:p>
            <a:pPr indent="0" lvl="0" marL="0" rtl="0" algn="l">
              <a:lnSpc>
                <a:spcPct val="100000"/>
              </a:lnSpc>
              <a:spcBef>
                <a:spcPts val="0"/>
              </a:spcBef>
              <a:spcAft>
                <a:spcPts val="0"/>
              </a:spcAft>
              <a:buClr>
                <a:srgbClr val="000000"/>
              </a:buClr>
              <a:buFont typeface="Arial"/>
              <a:buNone/>
            </a:pPr>
            <a:r>
              <a:rPr lang="en" sz="2000">
                <a:solidFill>
                  <a:srgbClr val="002060"/>
                </a:solidFill>
                <a:latin typeface="Arial"/>
                <a:ea typeface="Arial"/>
                <a:cs typeface="Arial"/>
                <a:sym typeface="Arial"/>
              </a:rPr>
              <a:t>Note:</a:t>
            </a:r>
            <a:endParaRPr sz="1400">
              <a:solidFill>
                <a:srgbClr val="000000"/>
              </a:solidFill>
              <a:latin typeface="Arial"/>
              <a:ea typeface="Arial"/>
              <a:cs typeface="Arial"/>
              <a:sym typeface="Arial"/>
            </a:endParaRPr>
          </a:p>
          <a:p>
            <a:pPr indent="-323850" lvl="0" marL="342900" rtl="0" algn="l">
              <a:lnSpc>
                <a:spcPct val="100000"/>
              </a:lnSpc>
              <a:spcBef>
                <a:spcPts val="400"/>
              </a:spcBef>
              <a:spcAft>
                <a:spcPts val="0"/>
              </a:spcAft>
              <a:buClr>
                <a:srgbClr val="002060"/>
              </a:buClr>
              <a:buSzPct val="100000"/>
              <a:buFont typeface="Arial"/>
              <a:buChar char="•"/>
            </a:pPr>
            <a:r>
              <a:rPr lang="en" sz="2000">
                <a:solidFill>
                  <a:srgbClr val="002060"/>
                </a:solidFill>
                <a:latin typeface="Arial"/>
                <a:ea typeface="Arial"/>
                <a:cs typeface="Arial"/>
                <a:sym typeface="Arial"/>
              </a:rPr>
              <a:t>The call </a:t>
            </a:r>
            <a:r>
              <a:rPr i="1" lang="en" sz="2000">
                <a:solidFill>
                  <a:srgbClr val="002060"/>
                </a:solidFill>
                <a:latin typeface="Consolas"/>
                <a:ea typeface="Consolas"/>
                <a:cs typeface="Consolas"/>
                <a:sym typeface="Consolas"/>
              </a:rPr>
              <a:t>F(C) </a:t>
            </a:r>
            <a:r>
              <a:rPr lang="en" sz="2000">
                <a:solidFill>
                  <a:srgbClr val="002060"/>
                </a:solidFill>
                <a:latin typeface="Arial"/>
                <a:ea typeface="Arial"/>
                <a:cs typeface="Arial"/>
                <a:sym typeface="Arial"/>
              </a:rPr>
              <a:t>produces (returns) a float object, which means that</a:t>
            </a:r>
            <a:endParaRPr sz="1400">
              <a:solidFill>
                <a:srgbClr val="000000"/>
              </a:solidFill>
              <a:latin typeface="Arial"/>
              <a:ea typeface="Arial"/>
              <a:cs typeface="Arial"/>
              <a:sym typeface="Arial"/>
            </a:endParaRPr>
          </a:p>
          <a:p>
            <a:pPr indent="-323850" lvl="0" marL="342900" rtl="0" algn="l">
              <a:lnSpc>
                <a:spcPct val="100000"/>
              </a:lnSpc>
              <a:spcBef>
                <a:spcPts val="400"/>
              </a:spcBef>
              <a:spcAft>
                <a:spcPts val="0"/>
              </a:spcAft>
              <a:buClr>
                <a:srgbClr val="002060"/>
              </a:buClr>
              <a:buSzPct val="100000"/>
              <a:buFont typeface="Arial"/>
              <a:buChar char="•"/>
            </a:pPr>
            <a:r>
              <a:rPr i="1" lang="en" sz="2000">
                <a:solidFill>
                  <a:srgbClr val="002060"/>
                </a:solidFill>
                <a:latin typeface="Consolas"/>
                <a:ea typeface="Consolas"/>
                <a:cs typeface="Consolas"/>
                <a:sym typeface="Consolas"/>
              </a:rPr>
              <a:t>F(C)</a:t>
            </a:r>
            <a:r>
              <a:rPr lang="en" sz="2000">
                <a:solidFill>
                  <a:srgbClr val="002060"/>
                </a:solidFill>
                <a:latin typeface="Arial"/>
                <a:ea typeface="Arial"/>
                <a:cs typeface="Arial"/>
                <a:sym typeface="Arial"/>
              </a:rPr>
              <a:t> is replaced by this float object. We can therefore make the</a:t>
            </a:r>
            <a:endParaRPr sz="1400">
              <a:solidFill>
                <a:srgbClr val="000000"/>
              </a:solidFill>
              <a:latin typeface="Arial"/>
              <a:ea typeface="Arial"/>
              <a:cs typeface="Arial"/>
              <a:sym typeface="Arial"/>
            </a:endParaRPr>
          </a:p>
          <a:p>
            <a:pPr indent="-323850" lvl="0" marL="342900" rtl="0" algn="l">
              <a:lnSpc>
                <a:spcPct val="100000"/>
              </a:lnSpc>
              <a:spcBef>
                <a:spcPts val="400"/>
              </a:spcBef>
              <a:spcAft>
                <a:spcPts val="0"/>
              </a:spcAft>
              <a:buClr>
                <a:srgbClr val="002060"/>
              </a:buClr>
              <a:buSzPct val="100000"/>
              <a:buFont typeface="Arial"/>
              <a:buChar char="•"/>
            </a:pPr>
            <a:r>
              <a:rPr lang="en" sz="2000">
                <a:solidFill>
                  <a:srgbClr val="002060"/>
                </a:solidFill>
                <a:latin typeface="Arial"/>
                <a:ea typeface="Arial"/>
                <a:cs typeface="Arial"/>
                <a:sym typeface="Arial"/>
              </a:rPr>
              <a:t>call </a:t>
            </a:r>
            <a:r>
              <a:rPr i="1" lang="en" sz="2000">
                <a:solidFill>
                  <a:srgbClr val="002060"/>
                </a:solidFill>
                <a:latin typeface="Consolas"/>
                <a:ea typeface="Consolas"/>
                <a:cs typeface="Consolas"/>
                <a:sym typeface="Consolas"/>
              </a:rPr>
              <a:t>F(C)</a:t>
            </a:r>
            <a:r>
              <a:rPr lang="en" sz="2000">
                <a:solidFill>
                  <a:srgbClr val="002060"/>
                </a:solidFill>
                <a:latin typeface="Arial"/>
                <a:ea typeface="Arial"/>
                <a:cs typeface="Arial"/>
                <a:sym typeface="Arial"/>
              </a:rPr>
              <a:t> everywhere a float can be used.</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949" name="Google Shape;949;p112"/>
          <p:cNvPicPr preferRelativeResize="0"/>
          <p:nvPr/>
        </p:nvPicPr>
        <p:blipFill rotWithShape="1">
          <a:blip r:embed="rId3">
            <a:alphaModFix/>
          </a:blip>
          <a:srcRect b="0" l="0" r="0" t="0"/>
          <a:stretch/>
        </p:blipFill>
        <p:spPr>
          <a:xfrm>
            <a:off x="574648" y="1695223"/>
            <a:ext cx="4986600" cy="19473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Functions can have as many arguments as you like</a:t>
            </a:r>
            <a:endParaRPr/>
          </a:p>
        </p:txBody>
      </p:sp>
      <p:sp>
        <p:nvSpPr>
          <p:cNvPr id="955" name="Google Shape;955;p113"/>
          <p:cNvSpPr txBox="1"/>
          <p:nvPr>
            <p:ph idx="1" type="body"/>
          </p:nvPr>
        </p:nvSpPr>
        <p:spPr>
          <a:xfrm>
            <a:off x="640575" y="1597875"/>
            <a:ext cx="3090000" cy="1953600"/>
          </a:xfrm>
          <a:prstGeom prst="rect">
            <a:avLst/>
          </a:prstGeom>
        </p:spPr>
        <p:txBody>
          <a:bodyPr anchorCtr="0" anchor="t" bIns="91425" lIns="91425" spcFirstLastPara="1" rIns="91425" wrap="square" tIns="91425">
            <a:normAutofit/>
          </a:bodyPr>
          <a:lstStyle/>
          <a:p>
            <a:pPr indent="-342900" lvl="0" marL="342900" rtl="0" algn="l">
              <a:lnSpc>
                <a:spcPct val="100000"/>
              </a:lnSpc>
              <a:spcBef>
                <a:spcPts val="480"/>
              </a:spcBef>
              <a:spcAft>
                <a:spcPts val="0"/>
              </a:spcAft>
              <a:buClr>
                <a:srgbClr val="002060"/>
              </a:buClr>
              <a:buSzPts val="2400"/>
              <a:buFont typeface="Noto Sans Symbols"/>
              <a:buChar char="▪"/>
            </a:pPr>
            <a:r>
              <a:rPr lang="en" sz="2400">
                <a:solidFill>
                  <a:srgbClr val="002060"/>
                </a:solidFill>
                <a:latin typeface="Arial"/>
                <a:ea typeface="Arial"/>
                <a:cs typeface="Arial"/>
                <a:sym typeface="Arial"/>
              </a:rPr>
              <a:t>Make a Python function of the mathematical function</a:t>
            </a:r>
            <a:endParaRPr sz="2400">
              <a:solidFill>
                <a:srgbClr val="002060"/>
              </a:solidFill>
              <a:latin typeface="Arial"/>
              <a:ea typeface="Arial"/>
              <a:cs typeface="Arial"/>
              <a:sym typeface="Arial"/>
            </a:endParaRPr>
          </a:p>
          <a:p>
            <a:pPr indent="0" lvl="0" marL="0" rtl="0" algn="l">
              <a:spcBef>
                <a:spcPts val="0"/>
              </a:spcBef>
              <a:spcAft>
                <a:spcPts val="1200"/>
              </a:spcAft>
              <a:buNone/>
            </a:pPr>
            <a:r>
              <a:t/>
            </a:r>
            <a:endParaRPr/>
          </a:p>
        </p:txBody>
      </p:sp>
      <p:pic>
        <p:nvPicPr>
          <p:cNvPr id="956" name="Google Shape;956;p113"/>
          <p:cNvPicPr preferRelativeResize="0"/>
          <p:nvPr/>
        </p:nvPicPr>
        <p:blipFill rotWithShape="1">
          <a:blip r:embed="rId3">
            <a:alphaModFix/>
          </a:blip>
          <a:srcRect b="76680" l="70603" r="0" t="0"/>
          <a:stretch/>
        </p:blipFill>
        <p:spPr>
          <a:xfrm>
            <a:off x="182759" y="3598133"/>
            <a:ext cx="3733677" cy="1081400"/>
          </a:xfrm>
          <a:prstGeom prst="rect">
            <a:avLst/>
          </a:prstGeom>
          <a:noFill/>
          <a:ln>
            <a:noFill/>
          </a:ln>
        </p:spPr>
      </p:pic>
      <p:pic>
        <p:nvPicPr>
          <p:cNvPr id="957" name="Google Shape;957;p113"/>
          <p:cNvPicPr preferRelativeResize="0"/>
          <p:nvPr/>
        </p:nvPicPr>
        <p:blipFill rotWithShape="1">
          <a:blip r:embed="rId4">
            <a:alphaModFix/>
          </a:blip>
          <a:srcRect b="8666" l="10302" r="54071" t="26850"/>
          <a:stretch/>
        </p:blipFill>
        <p:spPr>
          <a:xfrm>
            <a:off x="3787852" y="1597875"/>
            <a:ext cx="4546451" cy="30045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14"/>
          <p:cNvSpPr txBox="1"/>
          <p:nvPr>
            <p:ph type="title"/>
          </p:nvPr>
        </p:nvSpPr>
        <p:spPr>
          <a:xfrm>
            <a:off x="1303800" y="34422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arguments become local variables</a:t>
            </a:r>
            <a:endParaRPr/>
          </a:p>
        </p:txBody>
      </p:sp>
      <p:sp>
        <p:nvSpPr>
          <p:cNvPr id="963" name="Google Shape;963;p114"/>
          <p:cNvSpPr txBox="1"/>
          <p:nvPr>
            <p:ph idx="1" type="body"/>
          </p:nvPr>
        </p:nvSpPr>
        <p:spPr>
          <a:xfrm>
            <a:off x="1303800" y="1990050"/>
            <a:ext cx="2605500" cy="2691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4" name="Google Shape;964;p114"/>
          <p:cNvPicPr preferRelativeResize="0"/>
          <p:nvPr/>
        </p:nvPicPr>
        <p:blipFill rotWithShape="1">
          <a:blip r:embed="rId3">
            <a:alphaModFix/>
          </a:blip>
          <a:srcRect b="0" l="0" r="0" t="0"/>
          <a:stretch/>
        </p:blipFill>
        <p:spPr>
          <a:xfrm>
            <a:off x="153424" y="1719488"/>
            <a:ext cx="7765925" cy="3233025"/>
          </a:xfrm>
          <a:prstGeom prst="rect">
            <a:avLst/>
          </a:prstGeom>
          <a:noFill/>
          <a:ln>
            <a:noFill/>
          </a:ln>
        </p:spPr>
      </p:pic>
      <p:pic>
        <p:nvPicPr>
          <p:cNvPr id="965" name="Google Shape;965;p114"/>
          <p:cNvPicPr preferRelativeResize="0"/>
          <p:nvPr/>
        </p:nvPicPr>
        <p:blipFill rotWithShape="1">
          <a:blip r:embed="rId4">
            <a:alphaModFix/>
          </a:blip>
          <a:srcRect b="9148" l="17746" r="19141" t="0"/>
          <a:stretch/>
        </p:blipFill>
        <p:spPr>
          <a:xfrm>
            <a:off x="5595700" y="951200"/>
            <a:ext cx="3118125" cy="1778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may access global variables</a:t>
            </a:r>
            <a:endParaRPr/>
          </a:p>
        </p:txBody>
      </p:sp>
      <p:sp>
        <p:nvSpPr>
          <p:cNvPr id="971" name="Google Shape;971;p115"/>
          <p:cNvSpPr txBox="1"/>
          <p:nvPr/>
        </p:nvSpPr>
        <p:spPr>
          <a:xfrm>
            <a:off x="810150" y="1384800"/>
            <a:ext cx="7254300" cy="3588900"/>
          </a:xfrm>
          <a:prstGeom prst="rect">
            <a:avLst/>
          </a:prstGeom>
          <a:noFill/>
          <a:ln>
            <a:noFill/>
          </a:ln>
        </p:spPr>
        <p:txBody>
          <a:bodyPr anchorCtr="0" anchor="t" bIns="45700" lIns="91425" spcFirstLastPara="1" rIns="91425" wrap="square" tIns="45700">
            <a:normAutofit fontScale="70000" lnSpcReduction="20000"/>
          </a:bodyPr>
          <a:lstStyle/>
          <a:p>
            <a:pPr indent="-308610" lvl="0" marL="342900" rtl="0" algn="l">
              <a:spcBef>
                <a:spcPts val="0"/>
              </a:spcBef>
              <a:spcAft>
                <a:spcPts val="0"/>
              </a:spcAft>
              <a:buClr>
                <a:srgbClr val="002060"/>
              </a:buClr>
              <a:buSzPct val="100000"/>
              <a:buChar char="•"/>
            </a:pPr>
            <a:r>
              <a:rPr lang="en" sz="2400">
                <a:solidFill>
                  <a:srgbClr val="002060"/>
                </a:solidFill>
              </a:rPr>
              <a:t>The </a:t>
            </a:r>
            <a:r>
              <a:rPr i="1" lang="en" sz="2400">
                <a:solidFill>
                  <a:srgbClr val="002060"/>
                </a:solidFill>
                <a:latin typeface="Consolas"/>
                <a:ea typeface="Consolas"/>
                <a:cs typeface="Consolas"/>
                <a:sym typeface="Consolas"/>
              </a:rPr>
              <a:t>yfunc(t,v0)</a:t>
            </a:r>
            <a:r>
              <a:rPr lang="en" sz="2400">
                <a:solidFill>
                  <a:srgbClr val="002060"/>
                </a:solidFill>
              </a:rPr>
              <a:t> function took two arguments. Could implement </a:t>
            </a:r>
            <a:r>
              <a:rPr i="1" lang="en" sz="2400">
                <a:solidFill>
                  <a:srgbClr val="002060"/>
                </a:solidFill>
                <a:latin typeface="Consolas"/>
                <a:ea typeface="Consolas"/>
                <a:cs typeface="Consolas"/>
                <a:sym typeface="Consolas"/>
              </a:rPr>
              <a:t>y(t)</a:t>
            </a:r>
            <a:r>
              <a:rPr lang="en" sz="2400">
                <a:solidFill>
                  <a:srgbClr val="002060"/>
                </a:solidFill>
              </a:rPr>
              <a:t> as a function of </a:t>
            </a:r>
            <a:r>
              <a:rPr i="1" lang="en" sz="2400">
                <a:solidFill>
                  <a:srgbClr val="002060"/>
                </a:solidFill>
                <a:latin typeface="Consolas"/>
                <a:ea typeface="Consolas"/>
                <a:cs typeface="Consolas"/>
                <a:sym typeface="Consolas"/>
              </a:rPr>
              <a:t>t</a:t>
            </a:r>
            <a:r>
              <a:rPr lang="en" sz="2400">
                <a:solidFill>
                  <a:srgbClr val="002060"/>
                </a:solidFill>
              </a:rPr>
              <a:t> only:</a:t>
            </a:r>
            <a:endParaRPr sz="3200">
              <a:solidFill>
                <a:srgbClr val="000000"/>
              </a:solidFill>
              <a:latin typeface="Calibri"/>
              <a:ea typeface="Calibri"/>
              <a:cs typeface="Calibri"/>
              <a:sym typeface="Calibri"/>
            </a:endParaRPr>
          </a:p>
          <a:p>
            <a:pPr indent="-201930" lvl="0" marL="342900" rtl="0" algn="l">
              <a:spcBef>
                <a:spcPts val="444"/>
              </a:spcBef>
              <a:spcAft>
                <a:spcPts val="0"/>
              </a:spcAft>
              <a:buNone/>
            </a:pPr>
            <a:r>
              <a:t/>
            </a:r>
            <a:endParaRPr sz="2400">
              <a:solidFill>
                <a:srgbClr val="002060"/>
              </a:solidFill>
            </a:endParaRPr>
          </a:p>
          <a:p>
            <a:pPr indent="-201930" lvl="0" marL="342900" rtl="0" algn="l">
              <a:spcBef>
                <a:spcPts val="444"/>
              </a:spcBef>
              <a:spcAft>
                <a:spcPts val="0"/>
              </a:spcAft>
              <a:buNone/>
            </a:pPr>
            <a:r>
              <a:t/>
            </a:r>
            <a:endParaRPr sz="2400">
              <a:solidFill>
                <a:srgbClr val="002060"/>
              </a:solidFill>
              <a:latin typeface="Calibri"/>
              <a:ea typeface="Calibri"/>
              <a:cs typeface="Calibri"/>
              <a:sym typeface="Calibri"/>
            </a:endParaRPr>
          </a:p>
          <a:p>
            <a:pPr indent="-201930" lvl="0" marL="342900" rtl="0" algn="l">
              <a:spcBef>
                <a:spcPts val="444"/>
              </a:spcBef>
              <a:spcAft>
                <a:spcPts val="0"/>
              </a:spcAft>
              <a:buNone/>
            </a:pPr>
            <a:r>
              <a:t/>
            </a:r>
            <a:endParaRPr sz="2400">
              <a:solidFill>
                <a:srgbClr val="002060"/>
              </a:solidFill>
              <a:latin typeface="Calibri"/>
              <a:ea typeface="Calibri"/>
              <a:cs typeface="Calibri"/>
              <a:sym typeface="Calibri"/>
            </a:endParaRPr>
          </a:p>
          <a:p>
            <a:pPr indent="-201930" lvl="0" marL="342900" rtl="0" algn="l">
              <a:spcBef>
                <a:spcPts val="444"/>
              </a:spcBef>
              <a:spcAft>
                <a:spcPts val="0"/>
              </a:spcAft>
              <a:buNone/>
            </a:pPr>
            <a:r>
              <a:t/>
            </a:r>
            <a:endParaRPr sz="2400">
              <a:solidFill>
                <a:srgbClr val="002060"/>
              </a:solidFill>
            </a:endParaRPr>
          </a:p>
          <a:p>
            <a:pPr indent="-201930" lvl="0" marL="342900" rtl="0" algn="l">
              <a:spcBef>
                <a:spcPts val="444"/>
              </a:spcBef>
              <a:spcAft>
                <a:spcPts val="0"/>
              </a:spcAft>
              <a:buNone/>
            </a:pPr>
            <a:r>
              <a:t/>
            </a:r>
            <a:endParaRPr sz="2400">
              <a:solidFill>
                <a:srgbClr val="002060"/>
              </a:solidFill>
            </a:endParaRPr>
          </a:p>
          <a:p>
            <a:pPr indent="-201930" lvl="0" marL="342900" rtl="0" algn="l">
              <a:spcBef>
                <a:spcPts val="444"/>
              </a:spcBef>
              <a:spcAft>
                <a:spcPts val="0"/>
              </a:spcAft>
              <a:buNone/>
            </a:pPr>
            <a:r>
              <a:t/>
            </a:r>
            <a:endParaRPr sz="2400">
              <a:solidFill>
                <a:srgbClr val="002060"/>
              </a:solidFill>
            </a:endParaRPr>
          </a:p>
          <a:p>
            <a:pPr indent="-201930" lvl="0" marL="342900" rtl="0" algn="l">
              <a:spcBef>
                <a:spcPts val="444"/>
              </a:spcBef>
              <a:spcAft>
                <a:spcPts val="0"/>
              </a:spcAft>
              <a:buNone/>
            </a:pPr>
            <a:r>
              <a:t/>
            </a:r>
            <a:endParaRPr sz="2400">
              <a:solidFill>
                <a:srgbClr val="002060"/>
              </a:solidFill>
            </a:endParaRPr>
          </a:p>
          <a:p>
            <a:pPr indent="-201930" lvl="0" marL="342900" rtl="0" algn="l">
              <a:spcBef>
                <a:spcPts val="444"/>
              </a:spcBef>
              <a:spcAft>
                <a:spcPts val="0"/>
              </a:spcAft>
              <a:buNone/>
            </a:pPr>
            <a:r>
              <a:t/>
            </a:r>
            <a:endParaRPr sz="2400">
              <a:solidFill>
                <a:srgbClr val="002060"/>
              </a:solidFill>
            </a:endParaRPr>
          </a:p>
          <a:p>
            <a:pPr indent="-201930" lvl="0" marL="342900" rtl="0" algn="l">
              <a:spcBef>
                <a:spcPts val="444"/>
              </a:spcBef>
              <a:spcAft>
                <a:spcPts val="0"/>
              </a:spcAft>
              <a:buNone/>
            </a:pPr>
            <a:r>
              <a:t/>
            </a:r>
            <a:endParaRPr sz="2400">
              <a:solidFill>
                <a:srgbClr val="002060"/>
              </a:solidFill>
            </a:endParaRPr>
          </a:p>
          <a:p>
            <a:pPr indent="-201930" lvl="0" marL="342900" rtl="0" algn="l">
              <a:spcBef>
                <a:spcPts val="444"/>
              </a:spcBef>
              <a:spcAft>
                <a:spcPts val="0"/>
              </a:spcAft>
              <a:buNone/>
            </a:pPr>
            <a:r>
              <a:t/>
            </a:r>
            <a:endParaRPr sz="2400">
              <a:solidFill>
                <a:srgbClr val="002060"/>
              </a:solidFill>
            </a:endParaRPr>
          </a:p>
          <a:p>
            <a:pPr indent="-308610" lvl="0" marL="342900" rtl="0" algn="l">
              <a:spcBef>
                <a:spcPts val="444"/>
              </a:spcBef>
              <a:spcAft>
                <a:spcPts val="0"/>
              </a:spcAft>
              <a:buClr>
                <a:srgbClr val="002060"/>
              </a:buClr>
              <a:buSzPct val="100000"/>
              <a:buChar char="•"/>
            </a:pPr>
            <a:r>
              <a:rPr lang="en" sz="2400">
                <a:solidFill>
                  <a:srgbClr val="002060"/>
                </a:solidFill>
              </a:rPr>
              <a:t>Note: </a:t>
            </a:r>
            <a:r>
              <a:rPr i="1" lang="en" sz="2400">
                <a:solidFill>
                  <a:srgbClr val="002060"/>
                </a:solidFill>
                <a:latin typeface="Consolas"/>
                <a:ea typeface="Consolas"/>
                <a:cs typeface="Consolas"/>
                <a:sym typeface="Consolas"/>
              </a:rPr>
              <a:t>v0</a:t>
            </a:r>
            <a:r>
              <a:rPr lang="en" sz="2400">
                <a:solidFill>
                  <a:srgbClr val="002060"/>
                </a:solidFill>
              </a:rPr>
              <a:t> and </a:t>
            </a:r>
            <a:r>
              <a:rPr i="1" lang="en" sz="2400">
                <a:solidFill>
                  <a:srgbClr val="002060"/>
                </a:solidFill>
                <a:latin typeface="Consolas"/>
                <a:ea typeface="Consolas"/>
                <a:cs typeface="Consolas"/>
                <a:sym typeface="Consolas"/>
              </a:rPr>
              <a:t>t</a:t>
            </a:r>
            <a:r>
              <a:rPr lang="en" sz="2400">
                <a:solidFill>
                  <a:srgbClr val="002060"/>
                </a:solidFill>
              </a:rPr>
              <a:t> (in the main program) are global variables, while the</a:t>
            </a:r>
            <a:r>
              <a:rPr i="1" lang="en" sz="2400">
                <a:solidFill>
                  <a:srgbClr val="002060"/>
                </a:solidFill>
                <a:latin typeface="Consolas"/>
                <a:ea typeface="Consolas"/>
                <a:cs typeface="Consolas"/>
                <a:sym typeface="Consolas"/>
              </a:rPr>
              <a:t> t</a:t>
            </a:r>
            <a:r>
              <a:rPr lang="en" sz="2400">
                <a:solidFill>
                  <a:srgbClr val="002060"/>
                </a:solidFill>
              </a:rPr>
              <a:t> in </a:t>
            </a:r>
            <a:r>
              <a:rPr i="1" lang="en" sz="2400">
                <a:solidFill>
                  <a:srgbClr val="002060"/>
                </a:solidFill>
                <a:latin typeface="Consolas"/>
                <a:ea typeface="Consolas"/>
                <a:cs typeface="Consolas"/>
                <a:sym typeface="Consolas"/>
              </a:rPr>
              <a:t>yfunc</a:t>
            </a:r>
            <a:r>
              <a:rPr lang="en" sz="2400">
                <a:solidFill>
                  <a:srgbClr val="002060"/>
                </a:solidFill>
              </a:rPr>
              <a:t> is a local variable.</a:t>
            </a:r>
            <a:endParaRPr sz="2400">
              <a:solidFill>
                <a:srgbClr val="002060"/>
              </a:solidFill>
              <a:latin typeface="Calibri"/>
              <a:ea typeface="Calibri"/>
              <a:cs typeface="Calibri"/>
              <a:sym typeface="Calibri"/>
            </a:endParaRPr>
          </a:p>
        </p:txBody>
      </p:sp>
      <p:pic>
        <p:nvPicPr>
          <p:cNvPr id="972" name="Google Shape;972;p115"/>
          <p:cNvPicPr preferRelativeResize="0"/>
          <p:nvPr/>
        </p:nvPicPr>
        <p:blipFill rotWithShape="1">
          <a:blip r:embed="rId3">
            <a:alphaModFix/>
          </a:blip>
          <a:srcRect b="0" l="9722" r="0" t="0"/>
          <a:stretch/>
        </p:blipFill>
        <p:spPr>
          <a:xfrm>
            <a:off x="1698475" y="1895725"/>
            <a:ext cx="5615150" cy="23157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1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 variables hide global variables of the same name</a:t>
            </a:r>
            <a:endParaRPr/>
          </a:p>
        </p:txBody>
      </p:sp>
      <p:sp>
        <p:nvSpPr>
          <p:cNvPr id="978" name="Google Shape;978;p1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9" name="Google Shape;979;p116"/>
          <p:cNvPicPr preferRelativeResize="0"/>
          <p:nvPr/>
        </p:nvPicPr>
        <p:blipFill rotWithShape="1">
          <a:blip r:embed="rId3">
            <a:alphaModFix/>
          </a:blip>
          <a:srcRect b="0" l="0" r="0" t="0"/>
          <a:stretch/>
        </p:blipFill>
        <p:spPr>
          <a:xfrm>
            <a:off x="959448" y="1489475"/>
            <a:ext cx="4730425" cy="31089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1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variables can be changed if declared global</a:t>
            </a:r>
            <a:endParaRPr/>
          </a:p>
        </p:txBody>
      </p:sp>
      <p:pic>
        <p:nvPicPr>
          <p:cNvPr id="985" name="Google Shape;985;p117"/>
          <p:cNvPicPr preferRelativeResize="0"/>
          <p:nvPr/>
        </p:nvPicPr>
        <p:blipFill rotWithShape="1">
          <a:blip r:embed="rId3">
            <a:alphaModFix/>
          </a:blip>
          <a:srcRect b="9204" l="14807" r="482" t="5332"/>
          <a:stretch/>
        </p:blipFill>
        <p:spPr>
          <a:xfrm>
            <a:off x="1058091" y="1733843"/>
            <a:ext cx="7904612" cy="285660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18"/>
          <p:cNvSpPr txBox="1"/>
          <p:nvPr>
            <p:ph type="title"/>
          </p:nvPr>
        </p:nvSpPr>
        <p:spPr>
          <a:xfrm>
            <a:off x="1284950" y="2894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can return multiple values</a:t>
            </a:r>
            <a:endParaRPr/>
          </a:p>
        </p:txBody>
      </p:sp>
      <p:sp>
        <p:nvSpPr>
          <p:cNvPr id="991" name="Google Shape;991;p118"/>
          <p:cNvSpPr txBox="1"/>
          <p:nvPr>
            <p:ph idx="1" type="body"/>
          </p:nvPr>
        </p:nvSpPr>
        <p:spPr>
          <a:xfrm>
            <a:off x="1209575" y="4345125"/>
            <a:ext cx="3679500" cy="374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Multiple return values are separated by comma</a:t>
            </a:r>
            <a:endParaRPr/>
          </a:p>
        </p:txBody>
      </p:sp>
      <p:pic>
        <p:nvPicPr>
          <p:cNvPr id="992" name="Google Shape;992;p118"/>
          <p:cNvPicPr preferRelativeResize="0"/>
          <p:nvPr/>
        </p:nvPicPr>
        <p:blipFill rotWithShape="1">
          <a:blip r:embed="rId3">
            <a:alphaModFix/>
          </a:blip>
          <a:srcRect b="5041" l="8992" r="8505" t="8182"/>
          <a:stretch/>
        </p:blipFill>
        <p:spPr>
          <a:xfrm>
            <a:off x="310875" y="993862"/>
            <a:ext cx="3184075" cy="2119575"/>
          </a:xfrm>
          <a:prstGeom prst="rect">
            <a:avLst/>
          </a:prstGeom>
          <a:noFill/>
          <a:ln>
            <a:noFill/>
          </a:ln>
        </p:spPr>
      </p:pic>
      <p:pic>
        <p:nvPicPr>
          <p:cNvPr id="993" name="Google Shape;993;p118"/>
          <p:cNvPicPr preferRelativeResize="0"/>
          <p:nvPr/>
        </p:nvPicPr>
        <p:blipFill rotWithShape="1">
          <a:blip r:embed="rId4">
            <a:alphaModFix/>
          </a:blip>
          <a:srcRect b="0" l="11500" r="-11500" t="0"/>
          <a:stretch/>
        </p:blipFill>
        <p:spPr>
          <a:xfrm>
            <a:off x="2225600" y="2571737"/>
            <a:ext cx="3426475" cy="2442450"/>
          </a:xfrm>
          <a:prstGeom prst="rect">
            <a:avLst/>
          </a:prstGeom>
          <a:noFill/>
          <a:ln>
            <a:noFill/>
          </a:ln>
        </p:spPr>
      </p:pic>
      <p:pic>
        <p:nvPicPr>
          <p:cNvPr id="994" name="Google Shape;994;p118"/>
          <p:cNvPicPr preferRelativeResize="0"/>
          <p:nvPr/>
        </p:nvPicPr>
        <p:blipFill rotWithShape="1">
          <a:blip r:embed="rId5">
            <a:alphaModFix/>
          </a:blip>
          <a:srcRect b="0" l="7197" r="5137" t="8533"/>
          <a:stretch/>
        </p:blipFill>
        <p:spPr>
          <a:xfrm>
            <a:off x="5303650" y="993875"/>
            <a:ext cx="4116674" cy="28052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1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Keyword arguments are useful to simplify function</a:t>
            </a:r>
            <a:endParaRPr/>
          </a:p>
        </p:txBody>
      </p:sp>
      <p:pic>
        <p:nvPicPr>
          <p:cNvPr id="1000" name="Google Shape;1000;p119"/>
          <p:cNvPicPr preferRelativeResize="0"/>
          <p:nvPr/>
        </p:nvPicPr>
        <p:blipFill rotWithShape="1">
          <a:blip r:embed="rId3">
            <a:alphaModFix/>
          </a:blip>
          <a:srcRect b="0" l="0" r="0" t="0"/>
          <a:stretch/>
        </p:blipFill>
        <p:spPr>
          <a:xfrm>
            <a:off x="1657977" y="1597877"/>
            <a:ext cx="6051975" cy="33598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Python convention: input is function arguments, output is returned</a:t>
            </a:r>
            <a:endParaRPr sz="2220"/>
          </a:p>
        </p:txBody>
      </p:sp>
      <p:sp>
        <p:nvSpPr>
          <p:cNvPr id="1006" name="Google Shape;1006;p120"/>
          <p:cNvSpPr/>
          <p:nvPr/>
        </p:nvSpPr>
        <p:spPr>
          <a:xfrm>
            <a:off x="1347125" y="1554350"/>
            <a:ext cx="6650700" cy="2179800"/>
          </a:xfrm>
          <a:prstGeom prst="rect">
            <a:avLst/>
          </a:prstGeom>
          <a:noFill/>
          <a:ln>
            <a:noFill/>
          </a:ln>
        </p:spPr>
        <p:txBody>
          <a:bodyPr anchorCtr="0" anchor="t" bIns="45700" lIns="91425" spcFirstLastPara="1" rIns="91425" wrap="square" tIns="45700">
            <a:noAutofit/>
          </a:bodyPr>
          <a:lstStyle/>
          <a:p>
            <a:pPr indent="-317500" lvl="0" marL="342900" marR="0" rtl="0" algn="l">
              <a:spcBef>
                <a:spcPts val="0"/>
              </a:spcBef>
              <a:spcAft>
                <a:spcPts val="0"/>
              </a:spcAft>
              <a:buClr>
                <a:srgbClr val="002060"/>
              </a:buClr>
              <a:buSzPts val="1600"/>
              <a:buFont typeface="Arial"/>
              <a:buChar char="•"/>
            </a:pPr>
            <a:r>
              <a:rPr lang="en" sz="1600">
                <a:solidFill>
                  <a:srgbClr val="002060"/>
                </a:solidFill>
                <a:latin typeface="Calibri"/>
                <a:ea typeface="Calibri"/>
                <a:cs typeface="Calibri"/>
                <a:sym typeface="Calibri"/>
              </a:rPr>
              <a:t>A function can have three types of input and output data: </a:t>
            </a:r>
            <a:endParaRPr sz="1600"/>
          </a:p>
          <a:p>
            <a:pPr indent="0" lvl="0" marL="0" marR="0" rtl="0" algn="l">
              <a:spcBef>
                <a:spcPts val="0"/>
              </a:spcBef>
              <a:spcAft>
                <a:spcPts val="0"/>
              </a:spcAft>
              <a:buNone/>
            </a:pPr>
            <a:r>
              <a:t/>
            </a:r>
            <a:endParaRPr sz="1600">
              <a:solidFill>
                <a:srgbClr val="002060"/>
              </a:solidFill>
              <a:latin typeface="Calibri"/>
              <a:ea typeface="Calibri"/>
              <a:cs typeface="Calibri"/>
              <a:sym typeface="Calibri"/>
            </a:endParaRPr>
          </a:p>
          <a:p>
            <a:pPr indent="-317500" lvl="1" marL="800100" marR="0" rtl="0" algn="l">
              <a:spcBef>
                <a:spcPts val="0"/>
              </a:spcBef>
              <a:spcAft>
                <a:spcPts val="0"/>
              </a:spcAft>
              <a:buClr>
                <a:srgbClr val="002060"/>
              </a:buClr>
              <a:buSzPts val="1600"/>
              <a:buFont typeface="Arial"/>
              <a:buChar char="•"/>
            </a:pPr>
            <a:r>
              <a:rPr b="0" i="0" lang="en" sz="1600" u="none" cap="none" strike="noStrike">
                <a:solidFill>
                  <a:srgbClr val="002060"/>
                </a:solidFill>
                <a:latin typeface="Calibri"/>
                <a:ea typeface="Calibri"/>
                <a:cs typeface="Calibri"/>
                <a:sym typeface="Calibri"/>
              </a:rPr>
              <a:t>input data specified through positional/keyword arguments</a:t>
            </a:r>
            <a:endParaRPr sz="1600"/>
          </a:p>
          <a:p>
            <a:pPr indent="-215900" lvl="1" marL="800100" marR="0" rtl="0" algn="l">
              <a:spcBef>
                <a:spcPts val="0"/>
              </a:spcBef>
              <a:spcAft>
                <a:spcPts val="0"/>
              </a:spcAft>
              <a:buClr>
                <a:srgbClr val="000000"/>
              </a:buClr>
              <a:buSzPts val="2000"/>
              <a:buFont typeface="Arial"/>
              <a:buNone/>
            </a:pPr>
            <a:r>
              <a:t/>
            </a:r>
            <a:endParaRPr b="0" i="0" sz="1600" u="none" cap="none" strike="noStrike">
              <a:solidFill>
                <a:srgbClr val="002060"/>
              </a:solidFill>
              <a:latin typeface="Calibri"/>
              <a:ea typeface="Calibri"/>
              <a:cs typeface="Calibri"/>
              <a:sym typeface="Calibri"/>
            </a:endParaRPr>
          </a:p>
          <a:p>
            <a:pPr indent="-317500" lvl="1" marL="800100" marR="0" rtl="0" algn="l">
              <a:spcBef>
                <a:spcPts val="0"/>
              </a:spcBef>
              <a:spcAft>
                <a:spcPts val="0"/>
              </a:spcAft>
              <a:buClr>
                <a:srgbClr val="002060"/>
              </a:buClr>
              <a:buSzPts val="1600"/>
              <a:buFont typeface="Arial"/>
              <a:buChar char="•"/>
            </a:pPr>
            <a:r>
              <a:rPr b="0" i="0" lang="en" sz="1600" u="none" cap="none" strike="noStrike">
                <a:solidFill>
                  <a:srgbClr val="002060"/>
                </a:solidFill>
                <a:latin typeface="Calibri"/>
                <a:ea typeface="Calibri"/>
                <a:cs typeface="Calibri"/>
                <a:sym typeface="Calibri"/>
              </a:rPr>
              <a:t>input/output data given as positional/keyword arguments that will be modified and returned output data created inside the function</a:t>
            </a:r>
            <a:endParaRPr sz="1600"/>
          </a:p>
          <a:p>
            <a:pPr indent="-215900" lvl="0" marL="342900" marR="0" rtl="0" algn="l">
              <a:spcBef>
                <a:spcPts val="0"/>
              </a:spcBef>
              <a:spcAft>
                <a:spcPts val="0"/>
              </a:spcAft>
              <a:buClr>
                <a:srgbClr val="000000"/>
              </a:buClr>
              <a:buSzPts val="2000"/>
              <a:buFont typeface="Arial"/>
              <a:buNone/>
            </a:pPr>
            <a:r>
              <a:t/>
            </a:r>
            <a:endParaRPr sz="1600">
              <a:solidFill>
                <a:srgbClr val="002060"/>
              </a:solidFill>
              <a:latin typeface="Calibri"/>
              <a:ea typeface="Calibri"/>
              <a:cs typeface="Calibri"/>
              <a:sym typeface="Calibri"/>
            </a:endParaRPr>
          </a:p>
          <a:p>
            <a:pPr indent="-317500" lvl="0" marL="342900" marR="0" rtl="0" algn="l">
              <a:spcBef>
                <a:spcPts val="0"/>
              </a:spcBef>
              <a:spcAft>
                <a:spcPts val="0"/>
              </a:spcAft>
              <a:buClr>
                <a:srgbClr val="002060"/>
              </a:buClr>
              <a:buSzPts val="1600"/>
              <a:buFont typeface="Arial"/>
              <a:buChar char="•"/>
            </a:pPr>
            <a:r>
              <a:rPr lang="en" sz="1600">
                <a:solidFill>
                  <a:srgbClr val="002060"/>
                </a:solidFill>
                <a:latin typeface="Calibri"/>
                <a:ea typeface="Calibri"/>
                <a:cs typeface="Calibri"/>
                <a:sym typeface="Calibri"/>
              </a:rPr>
              <a:t>All output data are returned, all input data are arguments</a:t>
            </a:r>
            <a:endParaRPr sz="1600"/>
          </a:p>
        </p:txBody>
      </p:sp>
      <p:pic>
        <p:nvPicPr>
          <p:cNvPr id="1007" name="Google Shape;1007;p120"/>
          <p:cNvPicPr preferRelativeResize="0"/>
          <p:nvPr/>
        </p:nvPicPr>
        <p:blipFill rotWithShape="1">
          <a:blip r:embed="rId3">
            <a:alphaModFix/>
          </a:blip>
          <a:srcRect b="0" l="0" r="0" t="0"/>
          <a:stretch/>
        </p:blipFill>
        <p:spPr>
          <a:xfrm>
            <a:off x="2544124" y="3696323"/>
            <a:ext cx="5588677" cy="9993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main program is the set of statements outside functions</a:t>
            </a:r>
            <a:endParaRPr/>
          </a:p>
        </p:txBody>
      </p:sp>
      <p:pic>
        <p:nvPicPr>
          <p:cNvPr id="1013" name="Google Shape;1013;p121"/>
          <p:cNvPicPr preferRelativeResize="0"/>
          <p:nvPr/>
        </p:nvPicPr>
        <p:blipFill rotWithShape="1">
          <a:blip r:embed="rId3">
            <a:alphaModFix/>
          </a:blip>
          <a:srcRect b="0" l="0" r="0" t="0"/>
          <a:stretch/>
        </p:blipFill>
        <p:spPr>
          <a:xfrm>
            <a:off x="366174" y="1673324"/>
            <a:ext cx="3885925" cy="2273800"/>
          </a:xfrm>
          <a:prstGeom prst="rect">
            <a:avLst/>
          </a:prstGeom>
          <a:noFill/>
          <a:ln>
            <a:noFill/>
          </a:ln>
        </p:spPr>
      </p:pic>
      <p:sp>
        <p:nvSpPr>
          <p:cNvPr id="1014" name="Google Shape;1014;p121"/>
          <p:cNvSpPr/>
          <p:nvPr/>
        </p:nvSpPr>
        <p:spPr>
          <a:xfrm>
            <a:off x="4449524" y="1597875"/>
            <a:ext cx="4424400" cy="2913300"/>
          </a:xfrm>
          <a:prstGeom prst="rect">
            <a:avLst/>
          </a:prstGeom>
          <a:noFill/>
          <a:ln>
            <a:noFill/>
          </a:ln>
        </p:spPr>
        <p:txBody>
          <a:bodyPr anchorCtr="0" anchor="t" bIns="45700" lIns="91425" spcFirstLastPara="1" rIns="91425" wrap="square" tIns="45700">
            <a:noAutofit/>
          </a:bodyPr>
          <a:lstStyle/>
          <a:p>
            <a:pPr indent="-342900" lvl="1" marL="800100" marR="0" rtl="0" algn="l">
              <a:spcBef>
                <a:spcPts val="0"/>
              </a:spcBef>
              <a:spcAft>
                <a:spcPts val="0"/>
              </a:spcAft>
              <a:buClr>
                <a:srgbClr val="002060"/>
              </a:buClr>
              <a:buSzPts val="2000"/>
              <a:buFont typeface="Arial"/>
              <a:buChar char="•"/>
            </a:pPr>
            <a:r>
              <a:rPr b="0" i="0" lang="en" sz="2000" u="none" cap="none" strike="noStrike">
                <a:solidFill>
                  <a:srgbClr val="002060"/>
                </a:solidFill>
                <a:latin typeface="Calibri"/>
                <a:ea typeface="Calibri"/>
                <a:cs typeface="Calibri"/>
                <a:sym typeface="Calibri"/>
              </a:rPr>
              <a:t>The execution starts with the first statement in the main program and proceeds line by line, top to bottom.</a:t>
            </a:r>
            <a:endParaRPr/>
          </a:p>
          <a:p>
            <a:pPr indent="-215900" lvl="1" marL="800100" marR="0" rtl="0" algn="l">
              <a:spcBef>
                <a:spcPts val="0"/>
              </a:spcBef>
              <a:spcAft>
                <a:spcPts val="0"/>
              </a:spcAft>
              <a:buClr>
                <a:srgbClr val="000000"/>
              </a:buClr>
              <a:buSzPts val="2000"/>
              <a:buFont typeface="Arial"/>
              <a:buNone/>
            </a:pPr>
            <a:r>
              <a:t/>
            </a:r>
            <a:endParaRPr b="0" i="0" sz="2000" u="none" cap="none" strike="noStrike">
              <a:solidFill>
                <a:srgbClr val="002060"/>
              </a:solidFill>
              <a:latin typeface="Calibri"/>
              <a:ea typeface="Calibri"/>
              <a:cs typeface="Calibri"/>
              <a:sym typeface="Calibri"/>
            </a:endParaRPr>
          </a:p>
          <a:p>
            <a:pPr indent="-342900" lvl="1" marL="800100" marR="0" rtl="0" algn="l">
              <a:spcBef>
                <a:spcPts val="0"/>
              </a:spcBef>
              <a:spcAft>
                <a:spcPts val="0"/>
              </a:spcAft>
              <a:buClr>
                <a:srgbClr val="002060"/>
              </a:buClr>
              <a:buSzPts val="2000"/>
              <a:buFont typeface="Arial"/>
              <a:buChar char="•"/>
            </a:pPr>
            <a:r>
              <a:rPr b="1" i="1" lang="en" sz="2000" u="none" cap="none" strike="noStrike">
                <a:solidFill>
                  <a:srgbClr val="002060"/>
                </a:solidFill>
                <a:latin typeface="Consolas"/>
                <a:ea typeface="Consolas"/>
                <a:cs typeface="Consolas"/>
                <a:sym typeface="Consolas"/>
              </a:rPr>
              <a:t>def</a:t>
            </a:r>
            <a:r>
              <a:rPr b="0" i="0" lang="en" sz="2000" u="none" cap="none" strike="noStrike">
                <a:solidFill>
                  <a:srgbClr val="002060"/>
                </a:solidFill>
                <a:latin typeface="Calibri"/>
                <a:ea typeface="Calibri"/>
                <a:cs typeface="Calibri"/>
                <a:sym typeface="Calibri"/>
              </a:rPr>
              <a:t> statements define a function, but the statements inside the function are not executed before the function is called.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Quotation in Python</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340" name="Google Shape;340;p23"/>
          <p:cNvSpPr txBox="1"/>
          <p:nvPr>
            <p:ph idx="1" type="body"/>
          </p:nvPr>
        </p:nvSpPr>
        <p:spPr>
          <a:xfrm>
            <a:off x="1303800" y="1235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00000"/>
                </a:solidFill>
                <a:highlight>
                  <a:srgbClr val="FFFFFF"/>
                </a:highlight>
                <a:latin typeface="Arial"/>
                <a:ea typeface="Arial"/>
                <a:cs typeface="Arial"/>
                <a:sym typeface="Arial"/>
              </a:rPr>
              <a:t>Python accepts single ('), double (") and triple (''' or """) quotes to denote string literals, as long as the same type of quote starts and ends the string.</a:t>
            </a:r>
            <a:endParaRPr sz="1600"/>
          </a:p>
        </p:txBody>
      </p:sp>
      <p:pic>
        <p:nvPicPr>
          <p:cNvPr id="341" name="Google Shape;341;p23"/>
          <p:cNvPicPr preferRelativeResize="0"/>
          <p:nvPr/>
        </p:nvPicPr>
        <p:blipFill>
          <a:blip r:embed="rId3">
            <a:alphaModFix/>
          </a:blip>
          <a:stretch>
            <a:fillRect/>
          </a:stretch>
        </p:blipFill>
        <p:spPr>
          <a:xfrm>
            <a:off x="1508038" y="2179850"/>
            <a:ext cx="6622025" cy="15968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22"/>
          <p:cNvSpPr txBox="1"/>
          <p:nvPr>
            <p:ph type="title"/>
          </p:nvPr>
        </p:nvSpPr>
        <p:spPr>
          <a:xfrm>
            <a:off x="1303800" y="39132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Lambda functions for compact inline function definitions</a:t>
            </a:r>
            <a:endParaRPr/>
          </a:p>
        </p:txBody>
      </p:sp>
      <p:sp>
        <p:nvSpPr>
          <p:cNvPr id="1020" name="Google Shape;1020;p1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1" name="Google Shape;1021;p122"/>
          <p:cNvPicPr preferRelativeResize="0"/>
          <p:nvPr/>
        </p:nvPicPr>
        <p:blipFill rotWithShape="1">
          <a:blip r:embed="rId3">
            <a:alphaModFix/>
          </a:blip>
          <a:srcRect b="0" l="0" r="0" t="0"/>
          <a:stretch/>
        </p:blipFill>
        <p:spPr>
          <a:xfrm>
            <a:off x="730225" y="1315250"/>
            <a:ext cx="4147275" cy="2170275"/>
          </a:xfrm>
          <a:prstGeom prst="rect">
            <a:avLst/>
          </a:prstGeom>
          <a:noFill/>
          <a:ln>
            <a:noFill/>
          </a:ln>
        </p:spPr>
      </p:pic>
      <p:pic>
        <p:nvPicPr>
          <p:cNvPr id="1022" name="Google Shape;1022;p122"/>
          <p:cNvPicPr preferRelativeResize="0"/>
          <p:nvPr/>
        </p:nvPicPr>
        <p:blipFill rotWithShape="1">
          <a:blip r:embed="rId4">
            <a:alphaModFix/>
          </a:blip>
          <a:srcRect b="0" l="0" r="0" t="0"/>
          <a:stretch/>
        </p:blipFill>
        <p:spPr>
          <a:xfrm>
            <a:off x="4745150" y="3193500"/>
            <a:ext cx="4190400" cy="20262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on using a lambda function to save typing</a:t>
            </a:r>
            <a:endParaRPr/>
          </a:p>
        </p:txBody>
      </p:sp>
      <p:pic>
        <p:nvPicPr>
          <p:cNvPr id="1028" name="Google Shape;1028;p123"/>
          <p:cNvPicPr preferRelativeResize="0"/>
          <p:nvPr/>
        </p:nvPicPr>
        <p:blipFill rotWithShape="1">
          <a:blip r:embed="rId3">
            <a:alphaModFix/>
          </a:blip>
          <a:srcRect b="0" l="0" r="0" t="0"/>
          <a:stretch/>
        </p:blipFill>
        <p:spPr>
          <a:xfrm>
            <a:off x="3299563" y="1381005"/>
            <a:ext cx="5260867" cy="341208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4"/>
          <p:cNvSpPr txBox="1"/>
          <p:nvPr>
            <p:ph type="title"/>
          </p:nvPr>
        </p:nvSpPr>
        <p:spPr>
          <a:xfrm>
            <a:off x="1303800" y="4478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shall write special test functions to verify functions</a:t>
            </a:r>
            <a:endParaRPr/>
          </a:p>
        </p:txBody>
      </p:sp>
      <p:pic>
        <p:nvPicPr>
          <p:cNvPr id="1034" name="Google Shape;1034;p124"/>
          <p:cNvPicPr preferRelativeResize="0"/>
          <p:nvPr/>
        </p:nvPicPr>
        <p:blipFill rotWithShape="1">
          <a:blip r:embed="rId3">
            <a:alphaModFix/>
          </a:blip>
          <a:srcRect b="0" l="0" r="0" t="0"/>
          <a:stretch/>
        </p:blipFill>
        <p:spPr>
          <a:xfrm>
            <a:off x="609599" y="1551297"/>
            <a:ext cx="4868900" cy="1858850"/>
          </a:xfrm>
          <a:prstGeom prst="rect">
            <a:avLst/>
          </a:prstGeom>
          <a:noFill/>
          <a:ln>
            <a:noFill/>
          </a:ln>
        </p:spPr>
      </p:pic>
      <p:sp>
        <p:nvSpPr>
          <p:cNvPr id="1035" name="Google Shape;1035;p124"/>
          <p:cNvSpPr/>
          <p:nvPr/>
        </p:nvSpPr>
        <p:spPr>
          <a:xfrm>
            <a:off x="5642779" y="1311175"/>
            <a:ext cx="3135600" cy="203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70C0"/>
                </a:solidFill>
                <a:latin typeface="Calibri"/>
                <a:ea typeface="Calibri"/>
                <a:cs typeface="Calibri"/>
                <a:sym typeface="Calibri"/>
              </a:rPr>
              <a:t>Rules for test functions:</a:t>
            </a:r>
            <a:endParaRPr sz="1200"/>
          </a:p>
          <a:p>
            <a:pPr indent="-273050" lvl="1" marL="742950" marR="0" rtl="0" algn="l">
              <a:spcBef>
                <a:spcPts val="0"/>
              </a:spcBef>
              <a:spcAft>
                <a:spcPts val="0"/>
              </a:spcAft>
              <a:buClr>
                <a:srgbClr val="0070C0"/>
              </a:buClr>
              <a:buSzPts val="1600"/>
              <a:buFont typeface="Arial"/>
              <a:buChar char="•"/>
            </a:pPr>
            <a:r>
              <a:rPr b="0" i="0" lang="en" sz="1600" u="none" cap="none" strike="noStrike">
                <a:solidFill>
                  <a:srgbClr val="0070C0"/>
                </a:solidFill>
                <a:latin typeface="Calibri"/>
                <a:ea typeface="Calibri"/>
                <a:cs typeface="Calibri"/>
                <a:sym typeface="Calibri"/>
              </a:rPr>
              <a:t>name begins with test_ </a:t>
            </a:r>
            <a:endParaRPr sz="1200"/>
          </a:p>
          <a:p>
            <a:pPr indent="-273050" lvl="1" marL="742950" marR="0" rtl="0" algn="l">
              <a:spcBef>
                <a:spcPts val="0"/>
              </a:spcBef>
              <a:spcAft>
                <a:spcPts val="0"/>
              </a:spcAft>
              <a:buClr>
                <a:srgbClr val="0070C0"/>
              </a:buClr>
              <a:buSzPts val="1600"/>
              <a:buFont typeface="Arial"/>
              <a:buChar char="•"/>
            </a:pPr>
            <a:r>
              <a:rPr b="0" i="0" lang="en" sz="1600" u="none" cap="none" strike="noStrike">
                <a:solidFill>
                  <a:srgbClr val="0070C0"/>
                </a:solidFill>
                <a:latin typeface="Calibri"/>
                <a:ea typeface="Calibri"/>
                <a:cs typeface="Calibri"/>
                <a:sym typeface="Calibri"/>
              </a:rPr>
              <a:t>no arguments</a:t>
            </a:r>
            <a:endParaRPr sz="1200"/>
          </a:p>
          <a:p>
            <a:pPr indent="-273050" lvl="1" marL="742950" marR="0" rtl="0" algn="l">
              <a:spcBef>
                <a:spcPts val="0"/>
              </a:spcBef>
              <a:spcAft>
                <a:spcPts val="0"/>
              </a:spcAft>
              <a:buClr>
                <a:srgbClr val="0070C0"/>
              </a:buClr>
              <a:buSzPts val="1600"/>
              <a:buFont typeface="Arial"/>
              <a:buChar char="•"/>
            </a:pPr>
            <a:r>
              <a:rPr b="0" i="0" lang="en" sz="1600" u="none" cap="none" strike="noStrike">
                <a:solidFill>
                  <a:srgbClr val="0070C0"/>
                </a:solidFill>
                <a:latin typeface="Calibri"/>
                <a:ea typeface="Calibri"/>
                <a:cs typeface="Calibri"/>
                <a:sym typeface="Calibri"/>
              </a:rPr>
              <a:t>must have an assert success statement, where success is </a:t>
            </a:r>
            <a:r>
              <a:rPr b="1" i="1" lang="en" sz="1600" u="none" cap="none" strike="noStrike">
                <a:solidFill>
                  <a:srgbClr val="0070C0"/>
                </a:solidFill>
                <a:latin typeface="Calibri"/>
                <a:ea typeface="Calibri"/>
                <a:cs typeface="Calibri"/>
                <a:sym typeface="Calibri"/>
              </a:rPr>
              <a:t>True</a:t>
            </a:r>
            <a:r>
              <a:rPr b="0" i="0" lang="en" sz="1600" u="none" cap="none" strike="noStrike">
                <a:solidFill>
                  <a:srgbClr val="0070C0"/>
                </a:solidFill>
                <a:latin typeface="Calibri"/>
                <a:ea typeface="Calibri"/>
                <a:cs typeface="Calibri"/>
                <a:sym typeface="Calibri"/>
              </a:rPr>
              <a:t> if the test passed and </a:t>
            </a:r>
            <a:r>
              <a:rPr b="1" i="1" lang="en" sz="1600" u="none" cap="none" strike="noStrike">
                <a:solidFill>
                  <a:srgbClr val="0070C0"/>
                </a:solidFill>
                <a:latin typeface="Calibri"/>
                <a:ea typeface="Calibri"/>
                <a:cs typeface="Calibri"/>
                <a:sym typeface="Calibri"/>
              </a:rPr>
              <a:t>False</a:t>
            </a:r>
            <a:r>
              <a:rPr b="0" i="0" lang="en" sz="1600" u="none" cap="none" strike="noStrike">
                <a:solidFill>
                  <a:srgbClr val="0070C0"/>
                </a:solidFill>
                <a:latin typeface="Calibri"/>
                <a:ea typeface="Calibri"/>
                <a:cs typeface="Calibri"/>
                <a:sym typeface="Calibri"/>
              </a:rPr>
              <a:t> otherwise (assert success, msg prints msg on failure)</a:t>
            </a:r>
            <a:endParaRPr sz="1200"/>
          </a:p>
          <a:p>
            <a:pPr indent="0" lvl="0" marL="0" marR="0" rtl="0" algn="l">
              <a:spcBef>
                <a:spcPts val="0"/>
              </a:spcBef>
              <a:spcAft>
                <a:spcPts val="0"/>
              </a:spcAft>
              <a:buNone/>
            </a:pPr>
            <a:r>
              <a:rPr lang="en" sz="1600">
                <a:solidFill>
                  <a:srgbClr val="0070C0"/>
                </a:solidFill>
                <a:latin typeface="Calibri"/>
                <a:ea typeface="Calibri"/>
                <a:cs typeface="Calibri"/>
                <a:sym typeface="Calibri"/>
              </a:rPr>
              <a:t>The optional msg parameter writes a message if the test fails</a:t>
            </a:r>
            <a:r>
              <a:rPr lang="en" sz="1600">
                <a:solidFill>
                  <a:srgbClr val="000000"/>
                </a:solidFill>
                <a:latin typeface="Calibri"/>
                <a:ea typeface="Calibri"/>
                <a:cs typeface="Calibri"/>
                <a:sym typeface="Calibri"/>
              </a:rPr>
              <a:t>.</a:t>
            </a:r>
            <a:endParaRPr sz="12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 functions with many tests</a:t>
            </a:r>
            <a:endParaRPr/>
          </a:p>
        </p:txBody>
      </p:sp>
      <p:pic>
        <p:nvPicPr>
          <p:cNvPr id="1041" name="Google Shape;1041;p125"/>
          <p:cNvPicPr preferRelativeResize="0"/>
          <p:nvPr/>
        </p:nvPicPr>
        <p:blipFill rotWithShape="1">
          <a:blip r:embed="rId3">
            <a:alphaModFix/>
          </a:blip>
          <a:srcRect b="0" l="0" r="0" t="0"/>
          <a:stretch/>
        </p:blipFill>
        <p:spPr>
          <a:xfrm>
            <a:off x="1459816" y="1450295"/>
            <a:ext cx="5815012" cy="2519414"/>
          </a:xfrm>
          <a:prstGeom prst="rect">
            <a:avLst/>
          </a:prstGeom>
          <a:noFill/>
          <a:ln>
            <a:noFill/>
          </a:ln>
        </p:spPr>
      </p:pic>
      <p:sp>
        <p:nvSpPr>
          <p:cNvPr id="1042" name="Google Shape;1042;p125"/>
          <p:cNvSpPr/>
          <p:nvPr/>
        </p:nvSpPr>
        <p:spPr>
          <a:xfrm>
            <a:off x="1393376" y="4300625"/>
            <a:ext cx="70848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70C0"/>
                </a:solidFill>
                <a:latin typeface="Calibri"/>
                <a:ea typeface="Calibri"/>
                <a:cs typeface="Calibri"/>
                <a:sym typeface="Calibri"/>
              </a:rPr>
              <a:t>A test function will run silently if all tests pass. If one test above</a:t>
            </a:r>
            <a:endParaRPr/>
          </a:p>
          <a:p>
            <a:pPr indent="0" lvl="0" marL="0" marR="0" rtl="0" algn="l">
              <a:spcBef>
                <a:spcPts val="0"/>
              </a:spcBef>
              <a:spcAft>
                <a:spcPts val="0"/>
              </a:spcAft>
              <a:buNone/>
            </a:pPr>
            <a:r>
              <a:rPr b="1" i="1" lang="en" sz="1800">
                <a:solidFill>
                  <a:srgbClr val="0070C0"/>
                </a:solidFill>
                <a:latin typeface="Calibri"/>
                <a:ea typeface="Calibri"/>
                <a:cs typeface="Calibri"/>
                <a:sym typeface="Calibri"/>
              </a:rPr>
              <a:t>fails</a:t>
            </a:r>
            <a:r>
              <a:rPr lang="en" sz="1800">
                <a:solidFill>
                  <a:srgbClr val="0070C0"/>
                </a:solidFill>
                <a:latin typeface="Calibri"/>
                <a:ea typeface="Calibri"/>
                <a:cs typeface="Calibri"/>
                <a:sym typeface="Calibri"/>
              </a:rPr>
              <a:t>, assert will raise an </a:t>
            </a:r>
            <a:r>
              <a:rPr b="1" i="1" lang="en" sz="1800">
                <a:solidFill>
                  <a:srgbClr val="0070C0"/>
                </a:solidFill>
                <a:latin typeface="Calibri"/>
                <a:ea typeface="Calibri"/>
                <a:cs typeface="Calibri"/>
                <a:sym typeface="Calibri"/>
              </a:rPr>
              <a:t>AssertionError.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2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write test functions according to these rules?</a:t>
            </a:r>
            <a:endParaRPr/>
          </a:p>
        </p:txBody>
      </p:sp>
      <p:sp>
        <p:nvSpPr>
          <p:cNvPr id="1048" name="Google Shape;1048;p126"/>
          <p:cNvSpPr/>
          <p:nvPr/>
        </p:nvSpPr>
        <p:spPr>
          <a:xfrm>
            <a:off x="749250" y="1597876"/>
            <a:ext cx="8139600" cy="36228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0070C0"/>
              </a:buClr>
              <a:buSzPts val="1600"/>
              <a:buFont typeface="Arial"/>
              <a:buChar char="•"/>
            </a:pPr>
            <a:r>
              <a:rPr lang="en" sz="1600">
                <a:solidFill>
                  <a:srgbClr val="0070C0"/>
                </a:solidFill>
                <a:latin typeface="Calibri"/>
                <a:ea typeface="Calibri"/>
                <a:cs typeface="Calibri"/>
                <a:sym typeface="Calibri"/>
              </a:rPr>
              <a:t>Easy to recognize where functions are verified</a:t>
            </a:r>
            <a:endParaRPr sz="1000"/>
          </a:p>
          <a:p>
            <a:pPr indent="-158750" lvl="0" marL="285750" marR="0" rtl="0" algn="l">
              <a:spcBef>
                <a:spcPts val="0"/>
              </a:spcBef>
              <a:spcAft>
                <a:spcPts val="0"/>
              </a:spcAft>
              <a:buClr>
                <a:srgbClr val="000000"/>
              </a:buClr>
              <a:buSzPts val="2000"/>
              <a:buFont typeface="Arial"/>
              <a:buNone/>
            </a:pPr>
            <a:r>
              <a:t/>
            </a:r>
            <a:endParaRPr sz="1600">
              <a:solidFill>
                <a:srgbClr val="0070C0"/>
              </a:solidFill>
              <a:latin typeface="Calibri"/>
              <a:ea typeface="Calibri"/>
              <a:cs typeface="Calibri"/>
              <a:sym typeface="Calibri"/>
            </a:endParaRPr>
          </a:p>
          <a:p>
            <a:pPr indent="-260350" lvl="0" marL="285750" marR="0" rtl="0" algn="l">
              <a:spcBef>
                <a:spcPts val="0"/>
              </a:spcBef>
              <a:spcAft>
                <a:spcPts val="0"/>
              </a:spcAft>
              <a:buClr>
                <a:srgbClr val="0070C0"/>
              </a:buClr>
              <a:buSzPts val="1600"/>
              <a:buFont typeface="Arial"/>
              <a:buChar char="•"/>
            </a:pPr>
            <a:r>
              <a:rPr lang="en" sz="1600">
                <a:solidFill>
                  <a:srgbClr val="0070C0"/>
                </a:solidFill>
                <a:latin typeface="Calibri"/>
                <a:ea typeface="Calibri"/>
                <a:cs typeface="Calibri"/>
                <a:sym typeface="Calibri"/>
              </a:rPr>
              <a:t>Test frameworks, like </a:t>
            </a:r>
            <a:r>
              <a:rPr b="1" i="1" lang="en" sz="1600">
                <a:solidFill>
                  <a:srgbClr val="0070C0"/>
                </a:solidFill>
                <a:latin typeface="Calibri"/>
                <a:ea typeface="Calibri"/>
                <a:cs typeface="Calibri"/>
                <a:sym typeface="Calibri"/>
              </a:rPr>
              <a:t>nose</a:t>
            </a:r>
            <a:r>
              <a:rPr lang="en" sz="1600">
                <a:solidFill>
                  <a:srgbClr val="0070C0"/>
                </a:solidFill>
                <a:latin typeface="Calibri"/>
                <a:ea typeface="Calibri"/>
                <a:cs typeface="Calibri"/>
                <a:sym typeface="Calibri"/>
              </a:rPr>
              <a:t> and </a:t>
            </a:r>
            <a:r>
              <a:rPr b="1" i="1" lang="en" sz="1600">
                <a:solidFill>
                  <a:srgbClr val="0070C0"/>
                </a:solidFill>
                <a:latin typeface="Calibri"/>
                <a:ea typeface="Calibri"/>
                <a:cs typeface="Calibri"/>
                <a:sym typeface="Calibri"/>
              </a:rPr>
              <a:t>pytest</a:t>
            </a:r>
            <a:r>
              <a:rPr lang="en" sz="1600">
                <a:solidFill>
                  <a:srgbClr val="0070C0"/>
                </a:solidFill>
                <a:latin typeface="Calibri"/>
                <a:ea typeface="Calibri"/>
                <a:cs typeface="Calibri"/>
                <a:sym typeface="Calibri"/>
              </a:rPr>
              <a:t>, can automatically run all your test functions (in a folder tree) and report if any bugs have sneaked in</a:t>
            </a:r>
            <a:endParaRPr sz="1000"/>
          </a:p>
          <a:p>
            <a:pPr indent="-158750" lvl="0" marL="285750" marR="0" rtl="0" algn="l">
              <a:spcBef>
                <a:spcPts val="0"/>
              </a:spcBef>
              <a:spcAft>
                <a:spcPts val="0"/>
              </a:spcAft>
              <a:buClr>
                <a:srgbClr val="000000"/>
              </a:buClr>
              <a:buSzPts val="2000"/>
              <a:buFont typeface="Arial"/>
              <a:buNone/>
            </a:pPr>
            <a:r>
              <a:t/>
            </a:r>
            <a:endParaRPr sz="1600">
              <a:solidFill>
                <a:srgbClr val="0070C0"/>
              </a:solidFill>
              <a:latin typeface="Calibri"/>
              <a:ea typeface="Calibri"/>
              <a:cs typeface="Calibri"/>
              <a:sym typeface="Calibri"/>
            </a:endParaRPr>
          </a:p>
          <a:p>
            <a:pPr indent="-260350" lvl="0" marL="285750" marR="0" rtl="0" algn="l">
              <a:spcBef>
                <a:spcPts val="0"/>
              </a:spcBef>
              <a:spcAft>
                <a:spcPts val="0"/>
              </a:spcAft>
              <a:buClr>
                <a:srgbClr val="0070C0"/>
              </a:buClr>
              <a:buSzPts val="1600"/>
              <a:buFont typeface="Arial"/>
              <a:buChar char="•"/>
            </a:pPr>
            <a:r>
              <a:rPr lang="en" sz="1600">
                <a:solidFill>
                  <a:srgbClr val="0070C0"/>
                </a:solidFill>
                <a:latin typeface="Calibri"/>
                <a:ea typeface="Calibri"/>
                <a:cs typeface="Calibri"/>
                <a:sym typeface="Calibri"/>
              </a:rPr>
              <a:t>This is a very well established standard</a:t>
            </a:r>
            <a:endParaRPr sz="1000"/>
          </a:p>
          <a:p>
            <a:pPr indent="-158750" lvl="0" marL="285750" marR="0" rtl="0" algn="l">
              <a:spcBef>
                <a:spcPts val="0"/>
              </a:spcBef>
              <a:spcAft>
                <a:spcPts val="0"/>
              </a:spcAft>
              <a:buClr>
                <a:srgbClr val="000000"/>
              </a:buClr>
              <a:buSzPts val="2000"/>
              <a:buFont typeface="Arial"/>
              <a:buNone/>
            </a:pPr>
            <a:r>
              <a:t/>
            </a:r>
            <a:endParaRPr b="1" i="1" sz="1600">
              <a:solidFill>
                <a:srgbClr val="0070C0"/>
              </a:solidFill>
              <a:latin typeface="Calibri"/>
              <a:ea typeface="Calibri"/>
              <a:cs typeface="Calibri"/>
              <a:sym typeface="Calibri"/>
            </a:endParaRPr>
          </a:p>
          <a:p>
            <a:pPr indent="-158750" lvl="0" marL="285750" marR="0" rtl="0" algn="l">
              <a:spcBef>
                <a:spcPts val="0"/>
              </a:spcBef>
              <a:spcAft>
                <a:spcPts val="0"/>
              </a:spcAft>
              <a:buClr>
                <a:srgbClr val="000000"/>
              </a:buClr>
              <a:buSzPts val="2000"/>
              <a:buFont typeface="Arial"/>
              <a:buNone/>
            </a:pPr>
            <a:r>
              <a:t/>
            </a:r>
            <a:endParaRPr b="1" i="1" sz="1600">
              <a:solidFill>
                <a:srgbClr val="0070C0"/>
              </a:solidFill>
              <a:latin typeface="Calibri"/>
              <a:ea typeface="Calibri"/>
              <a:cs typeface="Calibri"/>
              <a:sym typeface="Calibri"/>
            </a:endParaRPr>
          </a:p>
          <a:p>
            <a:pPr indent="0" lvl="0" marL="0" marR="0" rtl="0" algn="l">
              <a:spcBef>
                <a:spcPts val="0"/>
              </a:spcBef>
              <a:spcAft>
                <a:spcPts val="0"/>
              </a:spcAft>
              <a:buNone/>
            </a:pPr>
            <a:r>
              <a:rPr b="1" lang="en" sz="1600">
                <a:solidFill>
                  <a:srgbClr val="0070C0"/>
                </a:solidFill>
                <a:latin typeface="Calibri"/>
                <a:ea typeface="Calibri"/>
                <a:cs typeface="Calibri"/>
                <a:sym typeface="Calibri"/>
              </a:rPr>
              <a:t>Unit tests</a:t>
            </a:r>
            <a:endParaRPr sz="1000"/>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317500" lvl="1" marL="800100" marR="0" rtl="0" algn="l">
              <a:spcBef>
                <a:spcPts val="0"/>
              </a:spcBef>
              <a:spcAft>
                <a:spcPts val="0"/>
              </a:spcAft>
              <a:buClr>
                <a:srgbClr val="0070C0"/>
              </a:buClr>
              <a:buSzPts val="1600"/>
              <a:buFont typeface="Arial"/>
              <a:buChar char="•"/>
            </a:pPr>
            <a:r>
              <a:rPr b="0" i="0" lang="en" sz="1600" u="none" cap="none" strike="noStrike">
                <a:solidFill>
                  <a:srgbClr val="0070C0"/>
                </a:solidFill>
                <a:latin typeface="Calibri"/>
                <a:ea typeface="Calibri"/>
                <a:cs typeface="Calibri"/>
                <a:sym typeface="Calibri"/>
              </a:rPr>
              <a:t>A test function as </a:t>
            </a:r>
            <a:r>
              <a:rPr b="1" i="1" lang="en" sz="1600" u="none" cap="none" strike="noStrike">
                <a:solidFill>
                  <a:srgbClr val="0070C0"/>
                </a:solidFill>
                <a:latin typeface="Calibri"/>
                <a:ea typeface="Calibri"/>
                <a:cs typeface="Calibri"/>
                <a:sym typeface="Calibri"/>
              </a:rPr>
              <a:t>test_double()</a:t>
            </a:r>
            <a:r>
              <a:rPr b="0" i="0" lang="en" sz="1600" u="none" cap="none" strike="noStrike">
                <a:solidFill>
                  <a:srgbClr val="0070C0"/>
                </a:solidFill>
                <a:latin typeface="Calibri"/>
                <a:ea typeface="Calibri"/>
                <a:cs typeface="Calibri"/>
                <a:sym typeface="Calibri"/>
              </a:rPr>
              <a:t> is often referred to as a unit test since it tests a small unit (function) of a program. </a:t>
            </a:r>
            <a:endParaRPr b="0" i="0" sz="1600" u="none" cap="none" strike="noStrike">
              <a:solidFill>
                <a:srgbClr val="0070C0"/>
              </a:solidFill>
              <a:latin typeface="Calibri"/>
              <a:ea typeface="Calibri"/>
              <a:cs typeface="Calibri"/>
              <a:sym typeface="Calibri"/>
            </a:endParaRPr>
          </a:p>
          <a:p>
            <a:pPr indent="-317500" lvl="1" marL="800100" marR="0" rtl="0" algn="l">
              <a:spcBef>
                <a:spcPts val="0"/>
              </a:spcBef>
              <a:spcAft>
                <a:spcPts val="0"/>
              </a:spcAft>
              <a:buClr>
                <a:srgbClr val="0070C0"/>
              </a:buClr>
              <a:buSzPts val="1600"/>
              <a:buFont typeface="Arial"/>
              <a:buChar char="•"/>
            </a:pPr>
            <a:r>
              <a:rPr b="0" i="0" lang="en" sz="1600" u="none" cap="none" strike="noStrike">
                <a:solidFill>
                  <a:srgbClr val="0070C0"/>
                </a:solidFill>
                <a:latin typeface="Calibri"/>
                <a:ea typeface="Calibri"/>
                <a:cs typeface="Calibri"/>
                <a:sym typeface="Calibri"/>
              </a:rPr>
              <a:t>When all unit tests work, the whole program is  supposed to work.</a:t>
            </a:r>
            <a:endParaRPr sz="1000"/>
          </a:p>
          <a:p>
            <a:pPr indent="-158750" lvl="0" marL="285750" marR="0" rtl="0" algn="l">
              <a:spcBef>
                <a:spcPts val="0"/>
              </a:spcBef>
              <a:spcAft>
                <a:spcPts val="0"/>
              </a:spcAft>
              <a:buClr>
                <a:srgbClr val="000000"/>
              </a:buClr>
              <a:buSzPts val="2000"/>
              <a:buFont typeface="Arial"/>
              <a:buNone/>
            </a:pPr>
            <a:r>
              <a:t/>
            </a:r>
            <a:endParaRPr b="1" i="1" sz="1600">
              <a:solidFill>
                <a:srgbClr val="0070C0"/>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54" name="Google Shape;1054;p1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5" name="Google Shape;1055;p127"/>
          <p:cNvPicPr preferRelativeResize="0"/>
          <p:nvPr/>
        </p:nvPicPr>
        <p:blipFill>
          <a:blip r:embed="rId3">
            <a:alphaModFix/>
          </a:blip>
          <a:stretch>
            <a:fillRect/>
          </a:stretch>
        </p:blipFill>
        <p:spPr>
          <a:xfrm>
            <a:off x="238552" y="598575"/>
            <a:ext cx="7422775" cy="4435351"/>
          </a:xfrm>
          <a:prstGeom prst="rect">
            <a:avLst/>
          </a:prstGeom>
          <a:noFill/>
          <a:ln>
            <a:noFill/>
          </a:ln>
        </p:spPr>
      </p:pic>
      <p:pic>
        <p:nvPicPr>
          <p:cNvPr id="1056" name="Google Shape;1056;p127"/>
          <p:cNvPicPr preferRelativeResize="0"/>
          <p:nvPr/>
        </p:nvPicPr>
        <p:blipFill rotWithShape="1">
          <a:blip r:embed="rId4">
            <a:alphaModFix/>
          </a:blip>
          <a:srcRect b="0" l="0" r="0" t="17328"/>
          <a:stretch/>
        </p:blipFill>
        <p:spPr>
          <a:xfrm>
            <a:off x="4355250" y="885525"/>
            <a:ext cx="4223451" cy="181632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62" name="Google Shape;1062;p1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3" name="Google Shape;1063;p128"/>
          <p:cNvPicPr preferRelativeResize="0"/>
          <p:nvPr/>
        </p:nvPicPr>
        <p:blipFill>
          <a:blip r:embed="rId3">
            <a:alphaModFix/>
          </a:blip>
          <a:stretch>
            <a:fillRect/>
          </a:stretch>
        </p:blipFill>
        <p:spPr>
          <a:xfrm>
            <a:off x="1599732" y="0"/>
            <a:ext cx="5944537" cy="51435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69" name="Google Shape;1069;p1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0" name="Google Shape;1070;p129"/>
          <p:cNvPicPr preferRelativeResize="0"/>
          <p:nvPr/>
        </p:nvPicPr>
        <p:blipFill>
          <a:blip r:embed="rId3">
            <a:alphaModFix/>
          </a:blip>
          <a:stretch>
            <a:fillRect/>
          </a:stretch>
        </p:blipFill>
        <p:spPr>
          <a:xfrm>
            <a:off x="0" y="556265"/>
            <a:ext cx="9143998" cy="403096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0"/>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Chapter (7) </a:t>
            </a:r>
            <a:endParaRPr/>
          </a:p>
        </p:txBody>
      </p:sp>
      <p:sp>
        <p:nvSpPr>
          <p:cNvPr id="1076" name="Google Shape;1076;p130"/>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2400"/>
              <a:t>User Inputs and Error Handling</a:t>
            </a:r>
            <a:endParaRPr sz="24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Program inputs</a:t>
            </a:r>
            <a:endParaRPr/>
          </a:p>
        </p:txBody>
      </p:sp>
      <p:sp>
        <p:nvSpPr>
          <p:cNvPr id="1082" name="Google Shape;1082;p131"/>
          <p:cNvSpPr txBox="1"/>
          <p:nvPr/>
        </p:nvSpPr>
        <p:spPr>
          <a:xfrm>
            <a:off x="904950" y="1696850"/>
            <a:ext cx="7334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do professional programs get their input?</a:t>
            </a:r>
            <a:endParaRPr/>
          </a:p>
          <a:p>
            <a:pPr indent="0" lvl="0" marL="0" rtl="0" algn="l">
              <a:spcBef>
                <a:spcPts val="0"/>
              </a:spcBef>
              <a:spcAft>
                <a:spcPts val="0"/>
              </a:spcAft>
              <a:buNone/>
            </a:pPr>
            <a:r>
              <a:rPr lang="en"/>
              <a:t>Consider a web browser: how do you specify a web address? How do you change the font?</a:t>
            </a:r>
            <a:endParaRPr/>
          </a:p>
          <a:p>
            <a:pPr indent="0" lvl="0" marL="0" rtl="0" algn="l">
              <a:spcBef>
                <a:spcPts val="0"/>
              </a:spcBef>
              <a:spcAft>
                <a:spcPts val="0"/>
              </a:spcAft>
              <a:buNone/>
            </a:pPr>
            <a:r>
              <a:rPr lang="en"/>
              <a:t>You don't need to go into the program and edit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can we specify input data in programs?</a:t>
            </a:r>
            <a:endParaRPr/>
          </a:p>
          <a:p>
            <a:pPr indent="0" lvl="0" marL="0" rtl="0" algn="l">
              <a:spcBef>
                <a:spcPts val="0"/>
              </a:spcBef>
              <a:spcAft>
                <a:spcPts val="0"/>
              </a:spcAft>
              <a:buNone/>
            </a:pPr>
            <a:r>
              <a:rPr lang="en"/>
              <a:t>Hardcode values</a:t>
            </a:r>
            <a:endParaRPr/>
          </a:p>
          <a:p>
            <a:pPr indent="0" lvl="0" marL="0" rtl="0" algn="l">
              <a:spcBef>
                <a:spcPts val="0"/>
              </a:spcBef>
              <a:spcAft>
                <a:spcPts val="0"/>
              </a:spcAft>
              <a:buNone/>
            </a:pPr>
            <a:r>
              <a:rPr lang="en"/>
              <a:t>Ask the user questions and read answers</a:t>
            </a:r>
            <a:endParaRPr/>
          </a:p>
          <a:p>
            <a:pPr indent="0" lvl="0" marL="0" rtl="0" algn="l">
              <a:spcBef>
                <a:spcPts val="0"/>
              </a:spcBef>
              <a:spcAft>
                <a:spcPts val="0"/>
              </a:spcAft>
              <a:buNone/>
            </a:pPr>
            <a:r>
              <a:rPr lang="en"/>
              <a:t>Read command-line arguments</a:t>
            </a:r>
            <a:endParaRPr/>
          </a:p>
          <a:p>
            <a:pPr indent="0" lvl="0" marL="0" rtl="0" algn="l">
              <a:spcBef>
                <a:spcPts val="0"/>
              </a:spcBef>
              <a:spcAft>
                <a:spcPts val="0"/>
              </a:spcAft>
              <a:buNone/>
            </a:pPr>
            <a:r>
              <a:rPr lang="en"/>
              <a:t>Read data from a file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Comments in Python</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347" name="Google Shape;347;p24"/>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A hash sign (#) that is not inside a string literal begins a comment. All characters after the # and up to the end of the physical line are part of the comment and the Python interpreter ignores them.</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highlight>
                  <a:srgbClr val="FFFFFF"/>
                </a:highlight>
                <a:latin typeface="Arial"/>
                <a:ea typeface="Arial"/>
                <a:cs typeface="Arial"/>
                <a:sym typeface="Arial"/>
              </a:rPr>
              <a:t>Following triple-quoted string is also ignored by Python interpreter and can be used as a multiline comments:</a:t>
            </a:r>
            <a:endParaRPr sz="1600">
              <a:solidFill>
                <a:srgbClr val="000000"/>
              </a:solidFill>
              <a:latin typeface="Arial"/>
              <a:ea typeface="Arial"/>
              <a:cs typeface="Arial"/>
              <a:sym typeface="Arial"/>
            </a:endParaRPr>
          </a:p>
          <a:p>
            <a:pPr indent="0" lvl="0" marL="101600" marR="101600" rtl="0" algn="r">
              <a:spcBef>
                <a:spcPts val="700"/>
              </a:spcBef>
              <a:spcAft>
                <a:spcPts val="0"/>
              </a:spcAft>
              <a:buNone/>
            </a:pPr>
            <a:r>
              <a:rPr lang="en" sz="1600">
                <a:solidFill>
                  <a:srgbClr val="FFFFFF"/>
                </a:solidFill>
                <a:highlight>
                  <a:srgbClr val="FDBF00"/>
                </a:highlight>
                <a:uFill>
                  <a:noFill/>
                </a:uFill>
                <a:latin typeface="Arial"/>
                <a:ea typeface="Arial"/>
                <a:cs typeface="Arial"/>
                <a:sym typeface="Arial"/>
                <a:hlinkClick r:id="rId3">
                  <a:extLst>
                    <a:ext uri="{A12FA001-AC4F-418D-AE19-62706E023703}">
                      <ahyp:hlinkClr val="tx"/>
                    </a:ext>
                  </a:extLst>
                </a:hlinkClick>
              </a:rPr>
              <a:t>Live Demo</a:t>
            </a:r>
            <a:endParaRPr sz="1600">
              <a:solidFill>
                <a:srgbClr val="FFFFFF"/>
              </a:solidFill>
              <a:highlight>
                <a:srgbClr val="FDBF00"/>
              </a:highlight>
              <a:latin typeface="Arial"/>
              <a:ea typeface="Arial"/>
              <a:cs typeface="Arial"/>
              <a:sym typeface="Arial"/>
            </a:endParaRPr>
          </a:p>
          <a:p>
            <a:pPr indent="0" lvl="0" marL="101600" marR="101600" rtl="0" algn="r">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1600"/>
          </a:p>
        </p:txBody>
      </p:sp>
      <p:pic>
        <p:nvPicPr>
          <p:cNvPr id="348" name="Google Shape;348;p24"/>
          <p:cNvPicPr preferRelativeResize="0"/>
          <p:nvPr/>
        </p:nvPicPr>
        <p:blipFill>
          <a:blip r:embed="rId4">
            <a:alphaModFix/>
          </a:blip>
          <a:stretch>
            <a:fillRect/>
          </a:stretch>
        </p:blipFill>
        <p:spPr>
          <a:xfrm>
            <a:off x="5659900" y="3480100"/>
            <a:ext cx="2347925" cy="1068200"/>
          </a:xfrm>
          <a:prstGeom prst="rect">
            <a:avLst/>
          </a:prstGeom>
          <a:noFill/>
          <a:ln>
            <a:noFill/>
          </a:ln>
        </p:spPr>
      </p:pic>
      <p:pic>
        <p:nvPicPr>
          <p:cNvPr id="349" name="Google Shape;349;p24"/>
          <p:cNvPicPr preferRelativeResize="0"/>
          <p:nvPr/>
        </p:nvPicPr>
        <p:blipFill>
          <a:blip r:embed="rId5">
            <a:alphaModFix/>
          </a:blip>
          <a:stretch>
            <a:fillRect/>
          </a:stretch>
        </p:blipFill>
        <p:spPr>
          <a:xfrm>
            <a:off x="554450" y="3410475"/>
            <a:ext cx="4930549" cy="11378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3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input from questions and answers</a:t>
            </a:r>
            <a:endParaRPr/>
          </a:p>
        </p:txBody>
      </p:sp>
      <p:sp>
        <p:nvSpPr>
          <p:cNvPr id="1088" name="Google Shape;1088;p132"/>
          <p:cNvSpPr txBox="1"/>
          <p:nvPr/>
        </p:nvSpPr>
        <p:spPr>
          <a:xfrm>
            <a:off x="414775" y="1725150"/>
            <a:ext cx="8484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 program: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Idea: let the program ask the user a question "C=?", read the user's answer, assign that answer to the variable 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89" name="Google Shape;1089;p132"/>
          <p:cNvPicPr preferRelativeResize="0"/>
          <p:nvPr/>
        </p:nvPicPr>
        <p:blipFill>
          <a:blip r:embed="rId3">
            <a:alphaModFix/>
          </a:blip>
          <a:stretch>
            <a:fillRect/>
          </a:stretch>
        </p:blipFill>
        <p:spPr>
          <a:xfrm>
            <a:off x="2741088" y="1943200"/>
            <a:ext cx="4155925" cy="628550"/>
          </a:xfrm>
          <a:prstGeom prst="rect">
            <a:avLst/>
          </a:prstGeom>
          <a:noFill/>
          <a:ln>
            <a:noFill/>
          </a:ln>
        </p:spPr>
      </p:pic>
      <p:pic>
        <p:nvPicPr>
          <p:cNvPr id="1090" name="Google Shape;1090;p132"/>
          <p:cNvPicPr preferRelativeResize="0"/>
          <p:nvPr/>
        </p:nvPicPr>
        <p:blipFill>
          <a:blip r:embed="rId4">
            <a:alphaModFix/>
          </a:blip>
          <a:stretch>
            <a:fillRect/>
          </a:stretch>
        </p:blipFill>
        <p:spPr>
          <a:xfrm>
            <a:off x="1930925" y="3261050"/>
            <a:ext cx="5282150" cy="14874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3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Command-line arguments are words written after the program name</a:t>
            </a:r>
            <a:endParaRPr/>
          </a:p>
        </p:txBody>
      </p:sp>
      <p:sp>
        <p:nvSpPr>
          <p:cNvPr id="1096" name="Google Shape;1096;p13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7" name="Google Shape;1097;p133"/>
          <p:cNvPicPr preferRelativeResize="0"/>
          <p:nvPr/>
        </p:nvPicPr>
        <p:blipFill>
          <a:blip r:embed="rId3">
            <a:alphaModFix/>
          </a:blip>
          <a:stretch>
            <a:fillRect/>
          </a:stretch>
        </p:blipFill>
        <p:spPr>
          <a:xfrm>
            <a:off x="304063" y="2146550"/>
            <a:ext cx="8535887" cy="25416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3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a command-line argument in our sample program</a:t>
            </a:r>
            <a:endParaRPr/>
          </a:p>
        </p:txBody>
      </p:sp>
      <p:sp>
        <p:nvSpPr>
          <p:cNvPr id="1103" name="Google Shape;1103;p134"/>
          <p:cNvSpPr txBox="1"/>
          <p:nvPr/>
        </p:nvSpPr>
        <p:spPr>
          <a:xfrm>
            <a:off x="754125" y="1809950"/>
            <a:ext cx="7843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user wants to specify C as a command-line argument after the name of the program when we run the program: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Terminal&gt; python c2f_cml.py 21</a:t>
            </a:r>
            <a:endParaRPr/>
          </a:p>
          <a:p>
            <a:pPr indent="0" lvl="0" marL="0" rtl="0" algn="l">
              <a:spcBef>
                <a:spcPts val="0"/>
              </a:spcBef>
              <a:spcAft>
                <a:spcPts val="0"/>
              </a:spcAft>
              <a:buNone/>
            </a:pPr>
            <a:r>
              <a:rPr lang="en"/>
              <a:t>  69.8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Command-line arguments are the "words" after the program name, and they are stored in the list sys.argv:</a:t>
            </a:r>
            <a:endParaRPr/>
          </a:p>
        </p:txBody>
      </p:sp>
      <p:pic>
        <p:nvPicPr>
          <p:cNvPr id="1104" name="Google Shape;1104;p134"/>
          <p:cNvPicPr preferRelativeResize="0"/>
          <p:nvPr/>
        </p:nvPicPr>
        <p:blipFill>
          <a:blip r:embed="rId3">
            <a:alphaModFix/>
          </a:blip>
          <a:stretch>
            <a:fillRect/>
          </a:stretch>
        </p:blipFill>
        <p:spPr>
          <a:xfrm>
            <a:off x="1734309" y="3808375"/>
            <a:ext cx="5204241" cy="9993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3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Command-line arguments are separated by blanks</a:t>
            </a:r>
            <a:endParaRPr/>
          </a:p>
        </p:txBody>
      </p:sp>
      <p:sp>
        <p:nvSpPr>
          <p:cNvPr id="1110" name="Google Shape;1110;p135"/>
          <p:cNvSpPr txBox="1"/>
          <p:nvPr/>
        </p:nvSpPr>
        <p:spPr>
          <a:xfrm>
            <a:off x="1507425" y="1729750"/>
            <a:ext cx="5567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Here is another program print_cml.py: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import sys; print sys.argv[1:]</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Demonstrations: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Terminal&gt; python print_cml.py 21 string with blanks 1.3</a:t>
            </a:r>
            <a:endParaRPr sz="1600"/>
          </a:p>
          <a:p>
            <a:pPr indent="0" lvl="0" marL="0" rtl="0" algn="l">
              <a:spcBef>
                <a:spcPts val="0"/>
              </a:spcBef>
              <a:spcAft>
                <a:spcPts val="0"/>
              </a:spcAft>
              <a:buNone/>
            </a:pPr>
            <a:r>
              <a:rPr lang="en" sz="1600"/>
              <a:t>    ['21', 'string', 'with', 'blanks', '1.3']</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Terminal&gt; python print_cml.py 21 "string with blanks" 1.3</a:t>
            </a:r>
            <a:endParaRPr sz="1600"/>
          </a:p>
          <a:p>
            <a:pPr indent="0" lvl="0" marL="0" rtl="0" algn="l">
              <a:spcBef>
                <a:spcPts val="0"/>
              </a:spcBef>
              <a:spcAft>
                <a:spcPts val="0"/>
              </a:spcAft>
              <a:buNone/>
            </a:pPr>
            <a:r>
              <a:rPr lang="en" sz="1600"/>
              <a:t>    ['21', 'string with blanks', '1.3']</a:t>
            </a:r>
            <a:endParaRPr sz="16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magic eval function turns a string into live code</a:t>
            </a:r>
            <a:endParaRPr/>
          </a:p>
        </p:txBody>
      </p:sp>
      <p:sp>
        <p:nvSpPr>
          <p:cNvPr id="1116" name="Google Shape;1116;p136"/>
          <p:cNvSpPr txBox="1"/>
          <p:nvPr/>
        </p:nvSpPr>
        <p:spPr>
          <a:xfrm>
            <a:off x="536950" y="1978275"/>
            <a:ext cx="80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eval(s) evaluates a string object s as if the string had been written directly into the program</a:t>
            </a:r>
            <a:endParaRPr/>
          </a:p>
        </p:txBody>
      </p:sp>
      <p:pic>
        <p:nvPicPr>
          <p:cNvPr id="1117" name="Google Shape;1117;p136"/>
          <p:cNvPicPr preferRelativeResize="0"/>
          <p:nvPr/>
        </p:nvPicPr>
        <p:blipFill>
          <a:blip r:embed="rId3">
            <a:alphaModFix/>
          </a:blip>
          <a:stretch>
            <a:fillRect/>
          </a:stretch>
        </p:blipFill>
        <p:spPr>
          <a:xfrm>
            <a:off x="1744450" y="2571750"/>
            <a:ext cx="3182145" cy="24602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3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Note: be careful with eval and string values</a:t>
            </a:r>
            <a:endParaRPr/>
          </a:p>
        </p:txBody>
      </p:sp>
      <p:sp>
        <p:nvSpPr>
          <p:cNvPr id="1123" name="Google Shape;1123;p137"/>
          <p:cNvSpPr txBox="1"/>
          <p:nvPr/>
        </p:nvSpPr>
        <p:spPr>
          <a:xfrm>
            <a:off x="847850" y="1526075"/>
            <a:ext cx="6810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want  r = 'math programming'.Writing just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the same as writing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is an invalid expression and illegal syntax.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24" name="Google Shape;1124;p137"/>
          <p:cNvPicPr preferRelativeResize="0"/>
          <p:nvPr/>
        </p:nvPicPr>
        <p:blipFill>
          <a:blip r:embed="rId3">
            <a:alphaModFix/>
          </a:blip>
          <a:stretch>
            <a:fillRect/>
          </a:stretch>
        </p:blipFill>
        <p:spPr>
          <a:xfrm>
            <a:off x="2504300" y="1884075"/>
            <a:ext cx="3274449" cy="640050"/>
          </a:xfrm>
          <a:prstGeom prst="rect">
            <a:avLst/>
          </a:prstGeom>
          <a:noFill/>
          <a:ln>
            <a:noFill/>
          </a:ln>
        </p:spPr>
      </p:pic>
      <p:pic>
        <p:nvPicPr>
          <p:cNvPr id="1125" name="Google Shape;1125;p137"/>
          <p:cNvPicPr preferRelativeResize="0"/>
          <p:nvPr/>
        </p:nvPicPr>
        <p:blipFill>
          <a:blip r:embed="rId4">
            <a:alphaModFix/>
          </a:blip>
          <a:stretch>
            <a:fillRect/>
          </a:stretch>
        </p:blipFill>
        <p:spPr>
          <a:xfrm>
            <a:off x="2826803" y="2699150"/>
            <a:ext cx="3059222" cy="640050"/>
          </a:xfrm>
          <a:prstGeom prst="rect">
            <a:avLst/>
          </a:prstGeom>
          <a:noFill/>
          <a:ln>
            <a:noFill/>
          </a:ln>
        </p:spPr>
      </p:pic>
      <p:pic>
        <p:nvPicPr>
          <p:cNvPr id="1126" name="Google Shape;1126;p137"/>
          <p:cNvPicPr preferRelativeResize="0"/>
          <p:nvPr/>
        </p:nvPicPr>
        <p:blipFill>
          <a:blip r:embed="rId5">
            <a:alphaModFix/>
          </a:blip>
          <a:stretch>
            <a:fillRect/>
          </a:stretch>
        </p:blipFill>
        <p:spPr>
          <a:xfrm>
            <a:off x="2185500" y="3691550"/>
            <a:ext cx="3382425" cy="1121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similar magic function: exec</a:t>
            </a:r>
            <a:endParaRPr/>
          </a:p>
        </p:txBody>
      </p:sp>
      <p:sp>
        <p:nvSpPr>
          <p:cNvPr id="1132" name="Google Shape;1132;p138"/>
          <p:cNvSpPr txBox="1"/>
          <p:nvPr/>
        </p:nvSpPr>
        <p:spPr>
          <a:xfrm>
            <a:off x="593475" y="1375375"/>
            <a:ext cx="7781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eval(s) evaluates an expression s</a:t>
            </a:r>
            <a:endParaRPr/>
          </a:p>
          <a:p>
            <a:pPr indent="0" lvl="0" marL="0" rtl="0" algn="l">
              <a:spcBef>
                <a:spcPts val="0"/>
              </a:spcBef>
              <a:spcAft>
                <a:spcPts val="0"/>
              </a:spcAft>
              <a:buNone/>
            </a:pPr>
            <a:r>
              <a:rPr lang="en"/>
              <a:t>eval('r = 1+1') is illegal because this is a statement, not only an expression</a:t>
            </a:r>
            <a:endParaRPr/>
          </a:p>
          <a:p>
            <a:pPr indent="0" lvl="0" marL="0" rtl="0" algn="l">
              <a:spcBef>
                <a:spcPts val="0"/>
              </a:spcBef>
              <a:spcAft>
                <a:spcPts val="0"/>
              </a:spcAft>
              <a:buNone/>
            </a:pPr>
            <a:r>
              <a:rPr lang="en"/>
              <a:t>...but we can use exec to turn one or more complete statements into live code: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33" name="Google Shape;1133;p138"/>
          <p:cNvPicPr preferRelativeResize="0"/>
          <p:nvPr/>
        </p:nvPicPr>
        <p:blipFill>
          <a:blip r:embed="rId3">
            <a:alphaModFix/>
          </a:blip>
          <a:stretch>
            <a:fillRect/>
          </a:stretch>
        </p:blipFill>
        <p:spPr>
          <a:xfrm>
            <a:off x="885525" y="2431500"/>
            <a:ext cx="5081349" cy="827925"/>
          </a:xfrm>
          <a:prstGeom prst="rect">
            <a:avLst/>
          </a:prstGeom>
          <a:noFill/>
          <a:ln>
            <a:noFill/>
          </a:ln>
        </p:spPr>
      </p:pic>
      <p:pic>
        <p:nvPicPr>
          <p:cNvPr id="1134" name="Google Shape;1134;p138"/>
          <p:cNvPicPr preferRelativeResize="0"/>
          <p:nvPr/>
        </p:nvPicPr>
        <p:blipFill>
          <a:blip r:embed="rId4">
            <a:alphaModFix/>
          </a:blip>
          <a:stretch>
            <a:fillRect/>
          </a:stretch>
        </p:blipFill>
        <p:spPr>
          <a:xfrm>
            <a:off x="885525" y="3346825"/>
            <a:ext cx="5523125" cy="17966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3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 can be used for building a function at run-time</a:t>
            </a:r>
            <a:endParaRPr/>
          </a:p>
        </p:txBody>
      </p:sp>
      <p:sp>
        <p:nvSpPr>
          <p:cNvPr id="1140" name="Google Shape;1140;p139"/>
          <p:cNvSpPr txBox="1"/>
          <p:nvPr>
            <p:ph idx="1" type="body"/>
          </p:nvPr>
        </p:nvSpPr>
        <p:spPr>
          <a:xfrm>
            <a:off x="1303800" y="14813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1154D"/>
                </a:solidFill>
                <a:latin typeface="Arial"/>
                <a:ea typeface="Arial"/>
                <a:cs typeface="Arial"/>
                <a:sym typeface="Arial"/>
              </a:rPr>
              <a:t>Embed user's formula in a Python function:</a:t>
            </a:r>
            <a:endParaRPr sz="1500">
              <a:solidFill>
                <a:srgbClr val="01154D"/>
              </a:solidFill>
              <a:latin typeface="Arial"/>
              <a:ea typeface="Arial"/>
              <a:cs typeface="Arial"/>
              <a:sym typeface="Arial"/>
            </a:endParaRPr>
          </a:p>
          <a:p>
            <a:pPr indent="0" lvl="0" marL="0" rtl="0" algn="l">
              <a:spcBef>
                <a:spcPts val="0"/>
              </a:spcBef>
              <a:spcAft>
                <a:spcPts val="1200"/>
              </a:spcAft>
              <a:buNone/>
            </a:pPr>
            <a:r>
              <a:t/>
            </a:r>
            <a:endParaRPr/>
          </a:p>
        </p:txBody>
      </p:sp>
      <p:pic>
        <p:nvPicPr>
          <p:cNvPr id="1141" name="Google Shape;1141;p139"/>
          <p:cNvPicPr preferRelativeResize="0"/>
          <p:nvPr/>
        </p:nvPicPr>
        <p:blipFill>
          <a:blip r:embed="rId3">
            <a:alphaModFix/>
          </a:blip>
          <a:stretch>
            <a:fillRect/>
          </a:stretch>
        </p:blipFill>
        <p:spPr>
          <a:xfrm>
            <a:off x="1334750" y="1874778"/>
            <a:ext cx="5828050" cy="32339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type="title"/>
          </p:nvPr>
        </p:nvSpPr>
        <p:spPr>
          <a:xfrm>
            <a:off x="1303800" y="3254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built-in functions</a:t>
            </a:r>
            <a:endParaRPr/>
          </a:p>
        </p:txBody>
      </p:sp>
      <p:sp>
        <p:nvSpPr>
          <p:cNvPr id="1147" name="Google Shape;1147;p14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8" name="Google Shape;1148;p140"/>
          <p:cNvPicPr preferRelativeResize="0"/>
          <p:nvPr/>
        </p:nvPicPr>
        <p:blipFill>
          <a:blip r:embed="rId3">
            <a:alphaModFix/>
          </a:blip>
          <a:stretch>
            <a:fillRect/>
          </a:stretch>
        </p:blipFill>
        <p:spPr>
          <a:xfrm>
            <a:off x="1121025" y="1007975"/>
            <a:ext cx="6701673" cy="40695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Graphical user interfaces</a:t>
            </a:r>
            <a:endParaRPr/>
          </a:p>
        </p:txBody>
      </p:sp>
      <p:sp>
        <p:nvSpPr>
          <p:cNvPr id="1154" name="Google Shape;1154;p141"/>
          <p:cNvSpPr txBox="1"/>
          <p:nvPr>
            <p:ph idx="1" type="body"/>
          </p:nvPr>
        </p:nvSpPr>
        <p:spPr>
          <a:xfrm>
            <a:off x="819575" y="1281175"/>
            <a:ext cx="7514700" cy="32505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rgbClr val="01154D"/>
              </a:buClr>
              <a:buSzPts val="1600"/>
              <a:buFont typeface="Arial"/>
              <a:buChar char="●"/>
            </a:pPr>
            <a:r>
              <a:rPr lang="en" sz="1600">
                <a:solidFill>
                  <a:srgbClr val="01154D"/>
                </a:solidFill>
                <a:latin typeface="Arial"/>
                <a:ea typeface="Arial"/>
                <a:cs typeface="Arial"/>
                <a:sym typeface="Arial"/>
              </a:rPr>
              <a:t>Most programs today fetch input data from graphical user interfaces (GUI), consisting of windows and graphical elements on the screen: buttons, menus, text fields, etc.</a:t>
            </a:r>
            <a:endParaRPr sz="1600">
              <a:solidFill>
                <a:srgbClr val="01154D"/>
              </a:solidFill>
              <a:latin typeface="Arial"/>
              <a:ea typeface="Arial"/>
              <a:cs typeface="Arial"/>
              <a:sym typeface="Arial"/>
            </a:endParaRPr>
          </a:p>
          <a:p>
            <a:pPr indent="-330200" lvl="0" marL="457200" rtl="0" algn="l">
              <a:spcBef>
                <a:spcPts val="0"/>
              </a:spcBef>
              <a:spcAft>
                <a:spcPts val="0"/>
              </a:spcAft>
              <a:buClr>
                <a:srgbClr val="01154D"/>
              </a:buClr>
              <a:buSzPts val="1600"/>
              <a:buFont typeface="Arial"/>
              <a:buChar char="●"/>
            </a:pPr>
            <a:r>
              <a:rPr lang="en" sz="1600">
                <a:solidFill>
                  <a:srgbClr val="01154D"/>
                </a:solidFill>
                <a:latin typeface="Arial"/>
                <a:ea typeface="Arial"/>
                <a:cs typeface="Arial"/>
                <a:sym typeface="Arial"/>
              </a:rPr>
              <a:t>Why don't we learn to make such type of programs?</a:t>
            </a:r>
            <a:endParaRPr sz="1600">
              <a:solidFill>
                <a:srgbClr val="01154D"/>
              </a:solidFill>
              <a:latin typeface="Arial"/>
              <a:ea typeface="Arial"/>
              <a:cs typeface="Arial"/>
              <a:sym typeface="Arial"/>
            </a:endParaRPr>
          </a:p>
          <a:p>
            <a:pPr indent="-330200" lvl="0" marL="457200" rtl="0" algn="l">
              <a:spcBef>
                <a:spcPts val="0"/>
              </a:spcBef>
              <a:spcAft>
                <a:spcPts val="0"/>
              </a:spcAft>
              <a:buClr>
                <a:srgbClr val="01154D"/>
              </a:buClr>
              <a:buSzPts val="1600"/>
              <a:buFont typeface="Arial"/>
              <a:buChar char="●"/>
            </a:pPr>
            <a:r>
              <a:rPr lang="en" sz="1600">
                <a:solidFill>
                  <a:srgbClr val="01154D"/>
                </a:solidFill>
                <a:latin typeface="Arial"/>
                <a:ea typeface="Arial"/>
                <a:cs typeface="Arial"/>
                <a:sym typeface="Arial"/>
              </a:rPr>
              <a:t>GUI demands much extra complicated programming</a:t>
            </a:r>
            <a:endParaRPr sz="1600">
              <a:solidFill>
                <a:srgbClr val="01154D"/>
              </a:solidFill>
              <a:latin typeface="Arial"/>
              <a:ea typeface="Arial"/>
              <a:cs typeface="Arial"/>
              <a:sym typeface="Arial"/>
            </a:endParaRPr>
          </a:p>
          <a:p>
            <a:pPr indent="-330200" lvl="0" marL="457200" rtl="0" algn="l">
              <a:spcBef>
                <a:spcPts val="0"/>
              </a:spcBef>
              <a:spcAft>
                <a:spcPts val="0"/>
              </a:spcAft>
              <a:buClr>
                <a:srgbClr val="01154D"/>
              </a:buClr>
              <a:buSzPts val="1600"/>
              <a:buFont typeface="Arial"/>
              <a:buChar char="●"/>
            </a:pPr>
            <a:r>
              <a:rPr lang="en" sz="1600">
                <a:solidFill>
                  <a:srgbClr val="01154D"/>
                </a:solidFill>
                <a:latin typeface="Arial"/>
                <a:ea typeface="Arial"/>
                <a:cs typeface="Arial"/>
                <a:sym typeface="Arial"/>
              </a:rPr>
              <a:t>Experienced users often prefer command-line input</a:t>
            </a:r>
            <a:endParaRPr sz="1600">
              <a:solidFill>
                <a:srgbClr val="01154D"/>
              </a:solidFill>
              <a:latin typeface="Arial"/>
              <a:ea typeface="Arial"/>
              <a:cs typeface="Arial"/>
              <a:sym typeface="Arial"/>
            </a:endParaRPr>
          </a:p>
          <a:p>
            <a:pPr indent="-330200" lvl="0" marL="457200" rtl="0" algn="l">
              <a:spcBef>
                <a:spcPts val="0"/>
              </a:spcBef>
              <a:spcAft>
                <a:spcPts val="0"/>
              </a:spcAft>
              <a:buClr>
                <a:srgbClr val="01154D"/>
              </a:buClr>
              <a:buSzPts val="1600"/>
              <a:buFont typeface="Arial"/>
              <a:buChar char="●"/>
            </a:pPr>
            <a:r>
              <a:rPr lang="en" sz="1600">
                <a:solidFill>
                  <a:srgbClr val="01154D"/>
                </a:solidFill>
                <a:latin typeface="Arial"/>
                <a:ea typeface="Arial"/>
                <a:cs typeface="Arial"/>
                <a:sym typeface="Arial"/>
              </a:rPr>
              <a:t>Programs with command-line or file input can easily be combined with each other, this is difficult with GUI-based programs</a:t>
            </a:r>
            <a:endParaRPr sz="1600">
              <a:solidFill>
                <a:srgbClr val="01154D"/>
              </a:solidFill>
              <a:latin typeface="Arial"/>
              <a:ea typeface="Arial"/>
              <a:cs typeface="Arial"/>
              <a:sym typeface="Arial"/>
            </a:endParaRPr>
          </a:p>
          <a:p>
            <a:pPr indent="-330200" lvl="0" marL="457200" rtl="0" algn="l">
              <a:spcBef>
                <a:spcPts val="0"/>
              </a:spcBef>
              <a:spcAft>
                <a:spcPts val="0"/>
              </a:spcAft>
              <a:buClr>
                <a:srgbClr val="01154D"/>
              </a:buClr>
              <a:buSzPts val="1600"/>
              <a:buFont typeface="Arial"/>
              <a:buChar char="●"/>
            </a:pPr>
            <a:r>
              <a:rPr lang="en" sz="1600">
                <a:solidFill>
                  <a:srgbClr val="01154D"/>
                </a:solidFill>
                <a:latin typeface="Arial"/>
                <a:ea typeface="Arial"/>
                <a:cs typeface="Arial"/>
                <a:sym typeface="Arial"/>
              </a:rPr>
              <a:t>Assertion: command-line input will probably fill all your needs in university</a:t>
            </a:r>
            <a:r>
              <a:rPr lang="en" sz="1600">
                <a:solidFill>
                  <a:srgbClr val="01154D"/>
                </a:solidFill>
                <a:latin typeface="Arial"/>
                <a:ea typeface="Arial"/>
                <a:cs typeface="Arial"/>
                <a:sym typeface="Arial"/>
              </a:rPr>
              <a:t> </a:t>
            </a:r>
            <a:r>
              <a:rPr lang="en" sz="1600">
                <a:solidFill>
                  <a:srgbClr val="01154D"/>
                </a:solidFill>
                <a:latin typeface="Arial"/>
                <a:ea typeface="Arial"/>
                <a:cs typeface="Arial"/>
                <a:sym typeface="Arial"/>
              </a:rPr>
              <a:t>courses</a:t>
            </a:r>
            <a:endParaRPr sz="1600">
              <a:solidFill>
                <a:srgbClr val="01154D"/>
              </a:solidFill>
              <a:latin typeface="Arial"/>
              <a:ea typeface="Arial"/>
              <a:cs typeface="Arial"/>
              <a:sym typeface="Arial"/>
            </a:endParaRPr>
          </a:p>
          <a:p>
            <a:pPr indent="-330200" lvl="0" marL="457200" rtl="0" algn="l">
              <a:spcBef>
                <a:spcPts val="0"/>
              </a:spcBef>
              <a:spcAft>
                <a:spcPts val="0"/>
              </a:spcAft>
              <a:buClr>
                <a:srgbClr val="01154D"/>
              </a:buClr>
              <a:buSzPts val="1600"/>
              <a:buFont typeface="Arial"/>
              <a:buChar char="●"/>
            </a:pPr>
            <a:r>
              <a:rPr lang="en" sz="1600">
                <a:solidFill>
                  <a:srgbClr val="01154D"/>
                </a:solidFill>
                <a:latin typeface="Arial"/>
                <a:ea typeface="Arial"/>
                <a:cs typeface="Arial"/>
                <a:sym typeface="Arial"/>
              </a:rPr>
              <a:t>But let's have a look at GUI programming!</a:t>
            </a:r>
            <a:endParaRPr sz="1600">
              <a:solidFill>
                <a:srgbClr val="01154D"/>
              </a:solidFill>
              <a:latin typeface="Arial"/>
              <a:ea typeface="Arial"/>
              <a:cs typeface="Arial"/>
              <a:sym typeface="Arial"/>
            </a:endParaRPr>
          </a:p>
          <a:p>
            <a:pPr indent="0" lvl="0" marL="0" rtl="0" algn="l">
              <a:spcBef>
                <a:spcPts val="1200"/>
              </a:spcBef>
              <a:spcAft>
                <a:spcPts val="120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5"/>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Chapter (2) </a:t>
            </a:r>
            <a:endParaRPr/>
          </a:p>
        </p:txBody>
      </p:sp>
      <p:sp>
        <p:nvSpPr>
          <p:cNvPr id="355" name="Google Shape;355;p25"/>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Python Variables Data Types</a:t>
            </a:r>
            <a:endParaRPr sz="24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42"/>
          <p:cNvSpPr txBox="1"/>
          <p:nvPr>
            <p:ph type="title"/>
          </p:nvPr>
        </p:nvSpPr>
        <p:spPr>
          <a:xfrm>
            <a:off x="1247275" y="30652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graphical Celsius-Fahrenheit conversion program</a:t>
            </a:r>
            <a:endParaRPr/>
          </a:p>
        </p:txBody>
      </p:sp>
      <p:pic>
        <p:nvPicPr>
          <p:cNvPr id="1160" name="Google Shape;1160;p142"/>
          <p:cNvPicPr preferRelativeResize="0"/>
          <p:nvPr/>
        </p:nvPicPr>
        <p:blipFill>
          <a:blip r:embed="rId3">
            <a:alphaModFix/>
          </a:blip>
          <a:stretch>
            <a:fillRect/>
          </a:stretch>
        </p:blipFill>
        <p:spPr>
          <a:xfrm>
            <a:off x="4130999" y="1149300"/>
            <a:ext cx="4496100" cy="3928276"/>
          </a:xfrm>
          <a:prstGeom prst="rect">
            <a:avLst/>
          </a:prstGeom>
          <a:noFill/>
          <a:ln>
            <a:noFill/>
          </a:ln>
        </p:spPr>
      </p:pic>
      <p:sp>
        <p:nvSpPr>
          <p:cNvPr id="1161" name="Google Shape;1161;p142"/>
          <p:cNvSpPr txBox="1"/>
          <p:nvPr/>
        </p:nvSpPr>
        <p:spPr>
          <a:xfrm>
            <a:off x="235500" y="1479000"/>
            <a:ext cx="3636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Celsius degrees can be filled in as a number in a field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Clicking the "is" button computes the </a:t>
            </a:r>
            <a:endParaRPr/>
          </a:p>
          <a:p>
            <a:pPr indent="0" lvl="0" marL="0" rtl="0" algn="l">
              <a:spcBef>
                <a:spcPts val="0"/>
              </a:spcBef>
              <a:spcAft>
                <a:spcPts val="0"/>
              </a:spcAft>
              <a:buNone/>
            </a:pPr>
            <a:r>
              <a:rPr lang="en"/>
              <a:t>corresponding Fahrenheit temperature</a:t>
            </a:r>
            <a:endParaRPr/>
          </a:p>
        </p:txBody>
      </p:sp>
      <p:pic>
        <p:nvPicPr>
          <p:cNvPr id="1162" name="Google Shape;1162;p142"/>
          <p:cNvPicPr preferRelativeResize="0"/>
          <p:nvPr/>
        </p:nvPicPr>
        <p:blipFill>
          <a:blip r:embed="rId4">
            <a:alphaModFix/>
          </a:blip>
          <a:stretch>
            <a:fillRect/>
          </a:stretch>
        </p:blipFill>
        <p:spPr>
          <a:xfrm>
            <a:off x="288400" y="3108725"/>
            <a:ext cx="3319575" cy="4799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Reading data from files</a:t>
            </a:r>
            <a:endParaRPr/>
          </a:p>
        </p:txBody>
      </p:sp>
      <p:sp>
        <p:nvSpPr>
          <p:cNvPr id="1168" name="Google Shape;1168;p143"/>
          <p:cNvSpPr txBox="1"/>
          <p:nvPr>
            <p:ph idx="1" type="body"/>
          </p:nvPr>
        </p:nvSpPr>
        <p:spPr>
          <a:xfrm>
            <a:off x="1209600" y="1300950"/>
            <a:ext cx="7030500" cy="25416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Clr>
                <a:srgbClr val="01154D"/>
              </a:buClr>
              <a:buSzPts val="1500"/>
              <a:buFont typeface="Arial"/>
              <a:buChar char="●"/>
            </a:pPr>
            <a:r>
              <a:rPr lang="en" sz="1500">
                <a:solidFill>
                  <a:srgbClr val="01154D"/>
                </a:solidFill>
                <a:latin typeface="Arial"/>
                <a:ea typeface="Arial"/>
                <a:cs typeface="Arial"/>
                <a:sym typeface="Arial"/>
              </a:rPr>
              <a:t>Scientific data are often available in files. We want to read the data into objects in a program to compute with the data.</a:t>
            </a:r>
            <a:endParaRPr sz="1500">
              <a:solidFill>
                <a:srgbClr val="01154D"/>
              </a:solidFill>
              <a:latin typeface="Arial"/>
              <a:ea typeface="Arial"/>
              <a:cs typeface="Arial"/>
              <a:sym typeface="Arial"/>
            </a:endParaRPr>
          </a:p>
          <a:p>
            <a:pPr indent="-323850" lvl="0" marL="457200" rtl="0" algn="l">
              <a:spcBef>
                <a:spcPts val="0"/>
              </a:spcBef>
              <a:spcAft>
                <a:spcPts val="0"/>
              </a:spcAft>
              <a:buClr>
                <a:srgbClr val="01154D"/>
              </a:buClr>
              <a:buSzPts val="1500"/>
              <a:buFont typeface="Arial"/>
              <a:buChar char="●"/>
            </a:pPr>
            <a:r>
              <a:rPr lang="en" sz="1500">
                <a:solidFill>
                  <a:srgbClr val="01154D"/>
                </a:solidFill>
                <a:latin typeface="Arial"/>
                <a:ea typeface="Arial"/>
                <a:cs typeface="Arial"/>
                <a:sym typeface="Arial"/>
              </a:rPr>
              <a:t>Example on a data file.</a:t>
            </a:r>
            <a:endParaRPr sz="1500">
              <a:solidFill>
                <a:srgbClr val="01154D"/>
              </a:solidFill>
              <a:latin typeface="Arial"/>
              <a:ea typeface="Arial"/>
              <a:cs typeface="Arial"/>
              <a:sym typeface="Arial"/>
            </a:endParaRPr>
          </a:p>
          <a:p>
            <a:pPr indent="0" lvl="0" marL="0" rtl="0" algn="l">
              <a:spcBef>
                <a:spcPts val="1200"/>
              </a:spcBef>
              <a:spcAft>
                <a:spcPts val="1200"/>
              </a:spcAft>
              <a:buNone/>
            </a:pPr>
            <a:r>
              <a:t/>
            </a:r>
            <a:endParaRPr/>
          </a:p>
        </p:txBody>
      </p:sp>
      <p:sp>
        <p:nvSpPr>
          <p:cNvPr id="1169" name="Google Shape;1169;p143"/>
          <p:cNvSpPr txBox="1"/>
          <p:nvPr/>
        </p:nvSpPr>
        <p:spPr>
          <a:xfrm>
            <a:off x="2543500" y="2571750"/>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21.8</a:t>
            </a:r>
            <a:endParaRPr/>
          </a:p>
          <a:p>
            <a:pPr indent="0" lvl="0" marL="0" rtl="0" algn="l">
              <a:spcBef>
                <a:spcPts val="0"/>
              </a:spcBef>
              <a:spcAft>
                <a:spcPts val="0"/>
              </a:spcAft>
              <a:buNone/>
            </a:pPr>
            <a:r>
              <a:rPr lang="en"/>
              <a:t>    18.1</a:t>
            </a:r>
            <a:endParaRPr/>
          </a:p>
          <a:p>
            <a:pPr indent="0" lvl="0" marL="0" rtl="0" algn="l">
              <a:spcBef>
                <a:spcPts val="0"/>
              </a:spcBef>
              <a:spcAft>
                <a:spcPts val="0"/>
              </a:spcAft>
              <a:buNone/>
            </a:pPr>
            <a:r>
              <a:rPr lang="en"/>
              <a:t>    19</a:t>
            </a:r>
            <a:endParaRPr/>
          </a:p>
          <a:p>
            <a:pPr indent="0" lvl="0" marL="0" rtl="0" algn="l">
              <a:spcBef>
                <a:spcPts val="0"/>
              </a:spcBef>
              <a:spcAft>
                <a:spcPts val="0"/>
              </a:spcAft>
              <a:buNone/>
            </a:pPr>
            <a:r>
              <a:rPr lang="en"/>
              <a:t>    23</a:t>
            </a:r>
            <a:endParaRPr/>
          </a:p>
          <a:p>
            <a:pPr indent="0" lvl="0" marL="0" rtl="0" algn="l">
              <a:spcBef>
                <a:spcPts val="0"/>
              </a:spcBef>
              <a:spcAft>
                <a:spcPts val="0"/>
              </a:spcAft>
              <a:buNone/>
            </a:pPr>
            <a:r>
              <a:rPr lang="en"/>
              <a:t>    26</a:t>
            </a:r>
            <a:endParaRPr/>
          </a:p>
          <a:p>
            <a:pPr indent="0" lvl="0" marL="0" rtl="0" algn="l">
              <a:spcBef>
                <a:spcPts val="0"/>
              </a:spcBef>
              <a:spcAft>
                <a:spcPts val="0"/>
              </a:spcAft>
              <a:buNone/>
            </a:pPr>
            <a:r>
              <a:rPr lang="en"/>
              <a:t>    17.8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number on each line. How can we read these numbers?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we can write these data to file?</a:t>
            </a:r>
            <a:endParaRPr/>
          </a:p>
        </p:txBody>
      </p:sp>
      <p:pic>
        <p:nvPicPr>
          <p:cNvPr id="1175" name="Google Shape;1175;p144"/>
          <p:cNvPicPr preferRelativeResize="0"/>
          <p:nvPr/>
        </p:nvPicPr>
        <p:blipFill>
          <a:blip r:embed="rId3">
            <a:alphaModFix/>
          </a:blip>
          <a:stretch>
            <a:fillRect/>
          </a:stretch>
        </p:blipFill>
        <p:spPr>
          <a:xfrm>
            <a:off x="1772700" y="1411150"/>
            <a:ext cx="4423788" cy="32408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Reading a file line by line</a:t>
            </a:r>
            <a:endParaRPr/>
          </a:p>
        </p:txBody>
      </p:sp>
      <p:sp>
        <p:nvSpPr>
          <p:cNvPr id="1181" name="Google Shape;1181;p145"/>
          <p:cNvSpPr txBox="1"/>
          <p:nvPr>
            <p:ph idx="1" type="body"/>
          </p:nvPr>
        </p:nvSpPr>
        <p:spPr>
          <a:xfrm>
            <a:off x="1303800" y="1271750"/>
            <a:ext cx="7030500" cy="325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Basic file reading:</a:t>
            </a:r>
            <a:endParaRPr/>
          </a:p>
          <a:p>
            <a:pPr indent="0" lvl="0" marL="0" rtl="0" algn="l">
              <a:spcBef>
                <a:spcPts val="1200"/>
              </a:spcBef>
              <a:spcAft>
                <a:spcPts val="0"/>
              </a:spcAft>
              <a:buNone/>
            </a:pPr>
            <a:r>
              <a:t/>
            </a:r>
            <a:endParaRPr sz="1500">
              <a:solidFill>
                <a:srgbClr val="01154D"/>
              </a:solidFill>
              <a:latin typeface="Arial"/>
              <a:ea typeface="Arial"/>
              <a:cs typeface="Arial"/>
              <a:sym typeface="Arial"/>
            </a:endParaRPr>
          </a:p>
          <a:p>
            <a:pPr indent="0" lvl="0" marL="0" rtl="0" algn="l">
              <a:spcBef>
                <a:spcPts val="1200"/>
              </a:spcBef>
              <a:spcAft>
                <a:spcPts val="0"/>
              </a:spcAft>
              <a:buNone/>
            </a:pPr>
            <a:r>
              <a:t/>
            </a:r>
            <a:endParaRPr sz="1500">
              <a:solidFill>
                <a:srgbClr val="01154D"/>
              </a:solidFill>
              <a:latin typeface="Arial"/>
              <a:ea typeface="Arial"/>
              <a:cs typeface="Arial"/>
              <a:sym typeface="Arial"/>
            </a:endParaRPr>
          </a:p>
          <a:p>
            <a:pPr indent="0" lvl="0" marL="0" rtl="0" algn="l">
              <a:spcBef>
                <a:spcPts val="1200"/>
              </a:spcBef>
              <a:spcAft>
                <a:spcPts val="0"/>
              </a:spcAft>
              <a:buNone/>
            </a:pPr>
            <a:r>
              <a:rPr lang="en" sz="1500">
                <a:solidFill>
                  <a:srgbClr val="01154D"/>
                </a:solidFill>
                <a:latin typeface="Arial"/>
                <a:ea typeface="Arial"/>
                <a:cs typeface="Arial"/>
                <a:sym typeface="Arial"/>
              </a:rPr>
              <a:t>Compute the mean values of the numbers in the file:</a:t>
            </a:r>
            <a:endParaRPr sz="1500">
              <a:solidFill>
                <a:srgbClr val="01154D"/>
              </a:solidFill>
              <a:latin typeface="Arial"/>
              <a:ea typeface="Arial"/>
              <a:cs typeface="Arial"/>
              <a:sym typeface="Arial"/>
            </a:endParaRPr>
          </a:p>
          <a:p>
            <a:pPr indent="0" lvl="0" marL="0" rtl="0" algn="l">
              <a:spcBef>
                <a:spcPts val="1200"/>
              </a:spcBef>
              <a:spcAft>
                <a:spcPts val="1200"/>
              </a:spcAft>
              <a:buNone/>
            </a:pPr>
            <a:r>
              <a:t/>
            </a:r>
            <a:endParaRPr/>
          </a:p>
        </p:txBody>
      </p:sp>
      <p:pic>
        <p:nvPicPr>
          <p:cNvPr id="1182" name="Google Shape;1182;p145"/>
          <p:cNvPicPr preferRelativeResize="0"/>
          <p:nvPr/>
        </p:nvPicPr>
        <p:blipFill>
          <a:blip r:embed="rId3">
            <a:alphaModFix/>
          </a:blip>
          <a:stretch>
            <a:fillRect/>
          </a:stretch>
        </p:blipFill>
        <p:spPr>
          <a:xfrm>
            <a:off x="3673925" y="1271750"/>
            <a:ext cx="4891776" cy="1352100"/>
          </a:xfrm>
          <a:prstGeom prst="rect">
            <a:avLst/>
          </a:prstGeom>
          <a:noFill/>
          <a:ln>
            <a:noFill/>
          </a:ln>
        </p:spPr>
      </p:pic>
      <p:pic>
        <p:nvPicPr>
          <p:cNvPr id="1183" name="Google Shape;1183;p145"/>
          <p:cNvPicPr preferRelativeResize="0"/>
          <p:nvPr/>
        </p:nvPicPr>
        <p:blipFill>
          <a:blip r:embed="rId4">
            <a:alphaModFix/>
          </a:blip>
          <a:stretch>
            <a:fillRect/>
          </a:stretch>
        </p:blipFill>
        <p:spPr>
          <a:xfrm>
            <a:off x="3721025" y="2857025"/>
            <a:ext cx="5150524" cy="18918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Alternative ways to read a file</a:t>
            </a:r>
            <a:endParaRPr/>
          </a:p>
        </p:txBody>
      </p:sp>
      <p:sp>
        <p:nvSpPr>
          <p:cNvPr id="1189" name="Google Shape;1189;p146"/>
          <p:cNvSpPr txBox="1"/>
          <p:nvPr>
            <p:ph idx="1" type="body"/>
          </p:nvPr>
        </p:nvSpPr>
        <p:spPr>
          <a:xfrm>
            <a:off x="442775" y="1356525"/>
            <a:ext cx="3068400" cy="7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Both"/>
            </a:pPr>
            <a:r>
              <a:rPr lang="en"/>
              <a:t>Read all lines at once into a list of strings (lines):</a:t>
            </a:r>
            <a:endParaRPr/>
          </a:p>
        </p:txBody>
      </p:sp>
      <p:pic>
        <p:nvPicPr>
          <p:cNvPr id="1190" name="Google Shape;1190;p146"/>
          <p:cNvPicPr preferRelativeResize="0"/>
          <p:nvPr/>
        </p:nvPicPr>
        <p:blipFill>
          <a:blip r:embed="rId3">
            <a:alphaModFix/>
          </a:blip>
          <a:stretch>
            <a:fillRect/>
          </a:stretch>
        </p:blipFill>
        <p:spPr>
          <a:xfrm>
            <a:off x="549725" y="2155250"/>
            <a:ext cx="2323476" cy="945000"/>
          </a:xfrm>
          <a:prstGeom prst="rect">
            <a:avLst/>
          </a:prstGeom>
          <a:noFill/>
          <a:ln>
            <a:noFill/>
          </a:ln>
        </p:spPr>
      </p:pic>
      <p:pic>
        <p:nvPicPr>
          <p:cNvPr id="1191" name="Google Shape;1191;p146"/>
          <p:cNvPicPr preferRelativeResize="0"/>
          <p:nvPr/>
        </p:nvPicPr>
        <p:blipFill>
          <a:blip r:embed="rId4">
            <a:alphaModFix/>
          </a:blip>
          <a:stretch>
            <a:fillRect/>
          </a:stretch>
        </p:blipFill>
        <p:spPr>
          <a:xfrm>
            <a:off x="4965025" y="1742775"/>
            <a:ext cx="3369275" cy="2016900"/>
          </a:xfrm>
          <a:prstGeom prst="rect">
            <a:avLst/>
          </a:prstGeom>
          <a:noFill/>
          <a:ln>
            <a:noFill/>
          </a:ln>
        </p:spPr>
      </p:pic>
      <p:pic>
        <p:nvPicPr>
          <p:cNvPr id="1192" name="Google Shape;1192;p146"/>
          <p:cNvPicPr preferRelativeResize="0"/>
          <p:nvPr/>
        </p:nvPicPr>
        <p:blipFill>
          <a:blip r:embed="rId5">
            <a:alphaModFix/>
          </a:blip>
          <a:stretch>
            <a:fillRect/>
          </a:stretch>
        </p:blipFill>
        <p:spPr>
          <a:xfrm>
            <a:off x="1303804" y="4089350"/>
            <a:ext cx="3509447" cy="999300"/>
          </a:xfrm>
          <a:prstGeom prst="rect">
            <a:avLst/>
          </a:prstGeom>
          <a:noFill/>
          <a:ln>
            <a:noFill/>
          </a:ln>
        </p:spPr>
      </p:pic>
      <p:sp>
        <p:nvSpPr>
          <p:cNvPr id="1193" name="Google Shape;1193;p146"/>
          <p:cNvSpPr txBox="1"/>
          <p:nvPr/>
        </p:nvSpPr>
        <p:spPr>
          <a:xfrm>
            <a:off x="4965025" y="1252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 </a:t>
            </a:r>
            <a:r>
              <a:rPr lang="en"/>
              <a:t>The modern while statement:</a:t>
            </a:r>
            <a:endParaRPr/>
          </a:p>
        </p:txBody>
      </p:sp>
      <p:sp>
        <p:nvSpPr>
          <p:cNvPr id="1194" name="Google Shape;1194;p146"/>
          <p:cNvSpPr txBox="1"/>
          <p:nvPr/>
        </p:nvSpPr>
        <p:spPr>
          <a:xfrm>
            <a:off x="1252900" y="3408350"/>
            <a:ext cx="30000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01154D"/>
                </a:solidFill>
              </a:rPr>
              <a:t>(3) </a:t>
            </a:r>
            <a:r>
              <a:rPr lang="en" sz="1500">
                <a:solidFill>
                  <a:srgbClr val="01154D"/>
                </a:solidFill>
              </a:rPr>
              <a:t>Reading the whole file into a string:</a:t>
            </a:r>
            <a:endParaRPr sz="1500">
              <a:solidFill>
                <a:srgbClr val="01154D"/>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of file reading</a:t>
            </a:r>
            <a:endParaRPr/>
          </a:p>
        </p:txBody>
      </p:sp>
      <p:sp>
        <p:nvSpPr>
          <p:cNvPr id="1200" name="Google Shape;1200;p147"/>
          <p:cNvSpPr txBox="1"/>
          <p:nvPr>
            <p:ph idx="1" type="body"/>
          </p:nvPr>
        </p:nvSpPr>
        <p:spPr>
          <a:xfrm>
            <a:off x="1303800" y="1205800"/>
            <a:ext cx="2954100" cy="79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File:</a:t>
            </a:r>
            <a:endParaRPr/>
          </a:p>
          <a:p>
            <a:pPr indent="0" lvl="0" marL="0" rtl="0" algn="l">
              <a:spcBef>
                <a:spcPts val="1200"/>
              </a:spcBef>
              <a:spcAft>
                <a:spcPts val="1200"/>
              </a:spcAft>
              <a:buNone/>
            </a:pPr>
            <a:r>
              <a:rPr lang="en"/>
              <a:t>Line 1. Line 2. Line 3. Line 4.</a:t>
            </a:r>
            <a:endParaRPr/>
          </a:p>
        </p:txBody>
      </p:sp>
      <p:pic>
        <p:nvPicPr>
          <p:cNvPr id="1201" name="Google Shape;1201;p147"/>
          <p:cNvPicPr preferRelativeResize="0"/>
          <p:nvPr/>
        </p:nvPicPr>
        <p:blipFill>
          <a:blip r:embed="rId3">
            <a:alphaModFix/>
          </a:blip>
          <a:stretch>
            <a:fillRect/>
          </a:stretch>
        </p:blipFill>
        <p:spPr>
          <a:xfrm>
            <a:off x="4862925" y="1281150"/>
            <a:ext cx="3068376" cy="1670425"/>
          </a:xfrm>
          <a:prstGeom prst="rect">
            <a:avLst/>
          </a:prstGeom>
          <a:noFill/>
          <a:ln>
            <a:noFill/>
          </a:ln>
        </p:spPr>
      </p:pic>
      <p:sp>
        <p:nvSpPr>
          <p:cNvPr id="1202" name="Google Shape;1202;p147"/>
          <p:cNvSpPr txBox="1"/>
          <p:nvPr/>
        </p:nvSpPr>
        <p:spPr>
          <a:xfrm>
            <a:off x="1413025" y="2171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Session:</a:t>
            </a:r>
            <a:endParaRPr/>
          </a:p>
        </p:txBody>
      </p:sp>
      <p:pic>
        <p:nvPicPr>
          <p:cNvPr id="1203" name="Google Shape;1203;p147"/>
          <p:cNvPicPr preferRelativeResize="0"/>
          <p:nvPr/>
        </p:nvPicPr>
        <p:blipFill>
          <a:blip r:embed="rId4">
            <a:alphaModFix/>
          </a:blip>
          <a:stretch>
            <a:fillRect/>
          </a:stretch>
        </p:blipFill>
        <p:spPr>
          <a:xfrm>
            <a:off x="152400" y="2724150"/>
            <a:ext cx="4558124" cy="2169436"/>
          </a:xfrm>
          <a:prstGeom prst="rect">
            <a:avLst/>
          </a:prstGeom>
          <a:noFill/>
          <a:ln>
            <a:noFill/>
          </a:ln>
        </p:spPr>
      </p:pic>
      <p:pic>
        <p:nvPicPr>
          <p:cNvPr id="1204" name="Google Shape;1204;p147"/>
          <p:cNvPicPr preferRelativeResize="0"/>
          <p:nvPr/>
        </p:nvPicPr>
        <p:blipFill>
          <a:blip r:embed="rId5">
            <a:alphaModFix/>
          </a:blip>
          <a:stretch>
            <a:fillRect/>
          </a:stretch>
        </p:blipFill>
        <p:spPr>
          <a:xfrm>
            <a:off x="5043040" y="3526223"/>
            <a:ext cx="4264459" cy="10403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4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demo of file reading and string splitting</a:t>
            </a:r>
            <a:endParaRPr/>
          </a:p>
        </p:txBody>
      </p:sp>
      <p:pic>
        <p:nvPicPr>
          <p:cNvPr id="1210" name="Google Shape;1210;p148"/>
          <p:cNvPicPr preferRelativeResize="0"/>
          <p:nvPr/>
        </p:nvPicPr>
        <p:blipFill>
          <a:blip r:embed="rId3">
            <a:alphaModFix/>
          </a:blip>
          <a:stretch>
            <a:fillRect/>
          </a:stretch>
        </p:blipFill>
        <p:spPr>
          <a:xfrm>
            <a:off x="1895175" y="1835050"/>
            <a:ext cx="4775348" cy="32408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2700">
                <a:solidFill>
                  <a:srgbClr val="000000"/>
                </a:solidFill>
                <a:latin typeface="Arial"/>
                <a:ea typeface="Arial"/>
                <a:cs typeface="Arial"/>
                <a:sym typeface="Arial"/>
              </a:rPr>
              <a:t>Most data files contain text mixed with numbers</a:t>
            </a:r>
            <a:endParaRPr>
              <a:solidFill>
                <a:srgbClr val="000000"/>
              </a:solidFill>
            </a:endParaRPr>
          </a:p>
        </p:txBody>
      </p:sp>
      <p:sp>
        <p:nvSpPr>
          <p:cNvPr id="1216" name="Google Shape;1216;p149"/>
          <p:cNvSpPr txBox="1"/>
          <p:nvPr/>
        </p:nvSpPr>
        <p:spPr>
          <a:xfrm>
            <a:off x="838400" y="1460150"/>
            <a:ext cx="7225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Average rainfall (in mm) in Rome:</a:t>
            </a:r>
            <a:endParaRPr/>
          </a:p>
          <a:p>
            <a:pPr indent="0" lvl="0" marL="0" rtl="0" algn="l">
              <a:spcBef>
                <a:spcPts val="0"/>
              </a:spcBef>
              <a:spcAft>
                <a:spcPts val="0"/>
              </a:spcAft>
              <a:buNone/>
            </a:pPr>
            <a:r>
              <a:rPr lang="en"/>
              <a:t> 1188 months between 1782 and 1970</a:t>
            </a:r>
            <a:endParaRPr/>
          </a:p>
          <a:p>
            <a:pPr indent="0" lvl="0" marL="0" rtl="0" algn="l">
              <a:spcBef>
                <a:spcPts val="0"/>
              </a:spcBef>
              <a:spcAft>
                <a:spcPts val="0"/>
              </a:spcAft>
              <a:buNone/>
            </a:pPr>
            <a:r>
              <a:rPr lang="en"/>
              <a:t>    Jan  81.2</a:t>
            </a:r>
            <a:endParaRPr/>
          </a:p>
          <a:p>
            <a:pPr indent="0" lvl="0" marL="0" rtl="0" algn="l">
              <a:spcBef>
                <a:spcPts val="0"/>
              </a:spcBef>
              <a:spcAft>
                <a:spcPts val="0"/>
              </a:spcAft>
              <a:buNone/>
            </a:pPr>
            <a:r>
              <a:rPr lang="en"/>
              <a:t>    Feb  63.2</a:t>
            </a:r>
            <a:endParaRPr/>
          </a:p>
          <a:p>
            <a:pPr indent="0" lvl="0" marL="0" rtl="0" algn="l">
              <a:spcBef>
                <a:spcPts val="0"/>
              </a:spcBef>
              <a:spcAft>
                <a:spcPts val="0"/>
              </a:spcAft>
              <a:buNone/>
            </a:pPr>
            <a:r>
              <a:rPr lang="en"/>
              <a:t>    Mar  70.3</a:t>
            </a:r>
            <a:endParaRPr/>
          </a:p>
          <a:p>
            <a:pPr indent="0" lvl="0" marL="0" rtl="0" algn="l">
              <a:spcBef>
                <a:spcPts val="0"/>
              </a:spcBef>
              <a:spcAft>
                <a:spcPts val="0"/>
              </a:spcAft>
              <a:buNone/>
            </a:pPr>
            <a:r>
              <a:rPr lang="en"/>
              <a:t>    Apr  55.7</a:t>
            </a:r>
            <a:endParaRPr/>
          </a:p>
          <a:p>
            <a:pPr indent="0" lvl="0" marL="0" rtl="0" algn="l">
              <a:spcBef>
                <a:spcPts val="0"/>
              </a:spcBef>
              <a:spcAft>
                <a:spcPts val="0"/>
              </a:spcAft>
              <a:buNone/>
            </a:pPr>
            <a:r>
              <a:rPr lang="en"/>
              <a:t>    May  53.0</a:t>
            </a:r>
            <a:endParaRPr/>
          </a:p>
          <a:p>
            <a:pPr indent="0" lvl="0" marL="0" rtl="0" algn="l">
              <a:spcBef>
                <a:spcPts val="0"/>
              </a:spcBef>
              <a:spcAft>
                <a:spcPts val="0"/>
              </a:spcAft>
              <a:buNone/>
            </a:pPr>
            <a:r>
              <a:rPr lang="en"/>
              <a:t>    Jun  36.4</a:t>
            </a:r>
            <a:endParaRPr/>
          </a:p>
          <a:p>
            <a:pPr indent="0" lvl="0" marL="0" rtl="0" algn="l">
              <a:spcBef>
                <a:spcPts val="0"/>
              </a:spcBef>
              <a:spcAft>
                <a:spcPts val="0"/>
              </a:spcAft>
              <a:buNone/>
            </a:pPr>
            <a:r>
              <a:rPr lang="en"/>
              <a:t>    Jul  17.5</a:t>
            </a:r>
            <a:endParaRPr/>
          </a:p>
          <a:p>
            <a:pPr indent="0" lvl="0" marL="0" rtl="0" algn="l">
              <a:spcBef>
                <a:spcPts val="0"/>
              </a:spcBef>
              <a:spcAft>
                <a:spcPts val="0"/>
              </a:spcAft>
              <a:buNone/>
            </a:pPr>
            <a:r>
              <a:rPr lang="en"/>
              <a:t>    Aug  27.5</a:t>
            </a:r>
            <a:endParaRPr/>
          </a:p>
          <a:p>
            <a:pPr indent="0" lvl="0" marL="0" rtl="0" algn="l">
              <a:spcBef>
                <a:spcPts val="0"/>
              </a:spcBef>
              <a:spcAft>
                <a:spcPts val="0"/>
              </a:spcAft>
              <a:buNone/>
            </a:pPr>
            <a:r>
              <a:rPr lang="en"/>
              <a:t>    Sep  60.9</a:t>
            </a:r>
            <a:endParaRPr/>
          </a:p>
          <a:p>
            <a:pPr indent="0" lvl="0" marL="0" rtl="0" algn="l">
              <a:spcBef>
                <a:spcPts val="0"/>
              </a:spcBef>
              <a:spcAft>
                <a:spcPts val="0"/>
              </a:spcAft>
              <a:buNone/>
            </a:pPr>
            <a:r>
              <a:rPr lang="en"/>
              <a:t>    Oct  117.7</a:t>
            </a:r>
            <a:endParaRPr/>
          </a:p>
          <a:p>
            <a:pPr indent="0" lvl="0" marL="0" rtl="0" algn="l">
              <a:spcBef>
                <a:spcPts val="0"/>
              </a:spcBef>
              <a:spcAft>
                <a:spcPts val="0"/>
              </a:spcAft>
              <a:buNone/>
            </a:pPr>
            <a:r>
              <a:rPr lang="en"/>
              <a:t>    Nov  111.0</a:t>
            </a:r>
            <a:endParaRPr/>
          </a:p>
          <a:p>
            <a:pPr indent="0" lvl="0" marL="0" rtl="0" algn="l">
              <a:spcBef>
                <a:spcPts val="0"/>
              </a:spcBef>
              <a:spcAft>
                <a:spcPts val="0"/>
              </a:spcAft>
              <a:buNone/>
            </a:pPr>
            <a:r>
              <a:rPr lang="en"/>
              <a:t>    Dec  97.9</a:t>
            </a:r>
            <a:endParaRPr/>
          </a:p>
          <a:p>
            <a:pPr indent="0" lvl="0" marL="0" rtl="0" algn="l">
              <a:spcBef>
                <a:spcPts val="0"/>
              </a:spcBef>
              <a:spcAft>
                <a:spcPts val="0"/>
              </a:spcAft>
              <a:buNone/>
            </a:pPr>
            <a:r>
              <a:rPr lang="en"/>
              <a:t>    Year 792.9</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Reading a mixture of text and numbers</a:t>
            </a:r>
            <a:endParaRPr/>
          </a:p>
        </p:txBody>
      </p:sp>
      <p:sp>
        <p:nvSpPr>
          <p:cNvPr id="1222" name="Google Shape;1222;p150"/>
          <p:cNvSpPr txBox="1"/>
          <p:nvPr>
            <p:ph idx="1" type="body"/>
          </p:nvPr>
        </p:nvSpPr>
        <p:spPr>
          <a:xfrm>
            <a:off x="1303800" y="1424850"/>
            <a:ext cx="6288900" cy="355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 sz="1604"/>
              <a:t>The key idea to process each line is to split the line into words:</a:t>
            </a:r>
            <a:endParaRPr sz="1604"/>
          </a:p>
        </p:txBody>
      </p:sp>
      <p:pic>
        <p:nvPicPr>
          <p:cNvPr id="1223" name="Google Shape;1223;p150"/>
          <p:cNvPicPr preferRelativeResize="0"/>
          <p:nvPr/>
        </p:nvPicPr>
        <p:blipFill>
          <a:blip r:embed="rId3">
            <a:alphaModFix/>
          </a:blip>
          <a:stretch>
            <a:fillRect/>
          </a:stretch>
        </p:blipFill>
        <p:spPr>
          <a:xfrm>
            <a:off x="1362250" y="1979825"/>
            <a:ext cx="5522211" cy="24931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5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2700">
                <a:solidFill>
                  <a:srgbClr val="000000"/>
                </a:solidFill>
                <a:latin typeface="Arial"/>
                <a:ea typeface="Arial"/>
                <a:cs typeface="Arial"/>
                <a:sym typeface="Arial"/>
              </a:rPr>
              <a:t>Can split with respect to any string</a:t>
            </a:r>
            <a:endParaRPr b="0" sz="27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229" name="Google Shape;1229;p151"/>
          <p:cNvSpPr txBox="1"/>
          <p:nvPr>
            <p:ph idx="1" type="body"/>
          </p:nvPr>
        </p:nvSpPr>
        <p:spPr>
          <a:xfrm>
            <a:off x="1413050" y="1271750"/>
            <a:ext cx="3066300" cy="424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 sz="1925">
                <a:solidFill>
                  <a:srgbClr val="01154D"/>
                </a:solidFill>
                <a:latin typeface="Arial"/>
                <a:ea typeface="Arial"/>
                <a:cs typeface="Arial"/>
                <a:sym typeface="Arial"/>
              </a:rPr>
              <a:t>s: line.split(s)</a:t>
            </a:r>
            <a:endParaRPr sz="1925">
              <a:solidFill>
                <a:srgbClr val="01154D"/>
              </a:solidFill>
              <a:latin typeface="Arial"/>
              <a:ea typeface="Arial"/>
              <a:cs typeface="Arial"/>
              <a:sym typeface="Arial"/>
            </a:endParaRPr>
          </a:p>
          <a:p>
            <a:pPr indent="0" lvl="0" marL="0" rtl="0" algn="l">
              <a:lnSpc>
                <a:spcPct val="105000"/>
              </a:lnSpc>
              <a:spcBef>
                <a:spcPts val="0"/>
              </a:spcBef>
              <a:spcAft>
                <a:spcPts val="1200"/>
              </a:spcAft>
              <a:buSzPts val="605"/>
              <a:buNone/>
            </a:pPr>
            <a:r>
              <a:t/>
            </a:r>
            <a:endParaRPr sz="1815"/>
          </a:p>
        </p:txBody>
      </p:sp>
      <p:pic>
        <p:nvPicPr>
          <p:cNvPr id="1230" name="Google Shape;1230;p151"/>
          <p:cNvPicPr preferRelativeResize="0"/>
          <p:nvPr/>
        </p:nvPicPr>
        <p:blipFill>
          <a:blip r:embed="rId3">
            <a:alphaModFix/>
          </a:blip>
          <a:stretch>
            <a:fillRect/>
          </a:stretch>
        </p:blipFill>
        <p:spPr>
          <a:xfrm>
            <a:off x="1493850" y="2134250"/>
            <a:ext cx="6438900" cy="2476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 Variable Types</a:t>
            </a:r>
            <a:endParaRPr/>
          </a:p>
        </p:txBody>
      </p:sp>
      <p:sp>
        <p:nvSpPr>
          <p:cNvPr id="361" name="Google Shape;361;p26"/>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Variables are nothing but reserved memory locations to store values. This means that when you create a variable you reserve some space in memory.</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Based on the data type of a variable, the interpreter allocates memory and decides what can be stored in the reserved memory. Therefore, by assigning different data types to variables, you can store integers, decimals or characters in these variables.</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5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2700">
                <a:solidFill>
                  <a:srgbClr val="000000"/>
                </a:solidFill>
                <a:latin typeface="Arial"/>
                <a:ea typeface="Arial"/>
                <a:cs typeface="Arial"/>
                <a:sym typeface="Arial"/>
              </a:rPr>
              <a:t>Complete program for reading rainfall data</a:t>
            </a:r>
            <a:endParaRPr b="0" sz="27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236" name="Google Shape;1236;p152"/>
          <p:cNvPicPr preferRelativeResize="0"/>
          <p:nvPr/>
        </p:nvPicPr>
        <p:blipFill>
          <a:blip r:embed="rId3">
            <a:alphaModFix/>
          </a:blip>
          <a:stretch>
            <a:fillRect/>
          </a:stretch>
        </p:blipFill>
        <p:spPr>
          <a:xfrm>
            <a:off x="1725600" y="1205800"/>
            <a:ext cx="5314399" cy="379472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Writing data to file</a:t>
            </a:r>
            <a:endParaRPr/>
          </a:p>
        </p:txBody>
      </p:sp>
      <p:sp>
        <p:nvSpPr>
          <p:cNvPr id="1242" name="Google Shape;1242;p153"/>
          <p:cNvSpPr txBox="1"/>
          <p:nvPr>
            <p:ph idx="1" type="body"/>
          </p:nvPr>
        </p:nvSpPr>
        <p:spPr>
          <a:xfrm>
            <a:off x="1209575" y="1368300"/>
            <a:ext cx="5676600" cy="50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500">
                <a:solidFill>
                  <a:srgbClr val="01154D"/>
                </a:solidFill>
                <a:latin typeface="Arial"/>
                <a:ea typeface="Arial"/>
                <a:cs typeface="Arial"/>
                <a:sym typeface="Arial"/>
              </a:rPr>
              <a:t>Basic pattern:</a:t>
            </a:r>
            <a:endParaRPr sz="1500">
              <a:solidFill>
                <a:srgbClr val="01154D"/>
              </a:solidFill>
              <a:latin typeface="Arial"/>
              <a:ea typeface="Arial"/>
              <a:cs typeface="Arial"/>
              <a:sym typeface="Arial"/>
            </a:endParaRPr>
          </a:p>
          <a:p>
            <a:pPr indent="0" lvl="0" marL="0" rtl="0" algn="l">
              <a:spcBef>
                <a:spcPts val="0"/>
              </a:spcBef>
              <a:spcAft>
                <a:spcPts val="1200"/>
              </a:spcAft>
              <a:buNone/>
            </a:pPr>
            <a:r>
              <a:t/>
            </a:r>
            <a:endParaRPr/>
          </a:p>
        </p:txBody>
      </p:sp>
      <p:pic>
        <p:nvPicPr>
          <p:cNvPr id="1243" name="Google Shape;1243;p153"/>
          <p:cNvPicPr preferRelativeResize="0"/>
          <p:nvPr/>
        </p:nvPicPr>
        <p:blipFill>
          <a:blip r:embed="rId3">
            <a:alphaModFix/>
          </a:blip>
          <a:stretch>
            <a:fillRect/>
          </a:stretch>
        </p:blipFill>
        <p:spPr>
          <a:xfrm>
            <a:off x="1303800" y="2143450"/>
            <a:ext cx="5809372" cy="25416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54"/>
          <p:cNvSpPr txBox="1"/>
          <p:nvPr>
            <p:ph type="title"/>
          </p:nvPr>
        </p:nvSpPr>
        <p:spPr>
          <a:xfrm>
            <a:off x="1284950" y="3124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Example: Writing a table to file</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249" name="Google Shape;1249;p154"/>
          <p:cNvSpPr txBox="1"/>
          <p:nvPr>
            <p:ph idx="1" type="body"/>
          </p:nvPr>
        </p:nvSpPr>
        <p:spPr>
          <a:xfrm>
            <a:off x="1284950" y="1019725"/>
            <a:ext cx="3820800" cy="939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507"/>
              <a:t>Problem:</a:t>
            </a:r>
            <a:endParaRPr sz="1507"/>
          </a:p>
          <a:p>
            <a:pPr indent="0" lvl="0" marL="0" rtl="0" algn="l">
              <a:lnSpc>
                <a:spcPct val="95000"/>
              </a:lnSpc>
              <a:spcBef>
                <a:spcPts val="1200"/>
              </a:spcBef>
              <a:spcAft>
                <a:spcPts val="0"/>
              </a:spcAft>
              <a:buSzPts val="852"/>
              <a:buNone/>
            </a:pPr>
            <a:r>
              <a:rPr lang="en" sz="1507"/>
              <a:t>We have a nested list (rows and columns):</a:t>
            </a:r>
            <a:endParaRPr sz="1507"/>
          </a:p>
          <a:p>
            <a:pPr indent="0" lvl="0" marL="0" rtl="0" algn="l">
              <a:lnSpc>
                <a:spcPct val="95000"/>
              </a:lnSpc>
              <a:spcBef>
                <a:spcPts val="1200"/>
              </a:spcBef>
              <a:spcAft>
                <a:spcPts val="1200"/>
              </a:spcAft>
              <a:buSzPts val="852"/>
              <a:buNone/>
            </a:pPr>
            <a:r>
              <a:t/>
            </a:r>
            <a:endParaRPr sz="1507"/>
          </a:p>
        </p:txBody>
      </p:sp>
      <p:sp>
        <p:nvSpPr>
          <p:cNvPr id="1250" name="Google Shape;1250;p154"/>
          <p:cNvSpPr txBox="1"/>
          <p:nvPr/>
        </p:nvSpPr>
        <p:spPr>
          <a:xfrm>
            <a:off x="885525" y="2015950"/>
            <a:ext cx="566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data = \</a:t>
            </a:r>
            <a:endParaRPr/>
          </a:p>
          <a:p>
            <a:pPr indent="0" lvl="0" marL="0" rtl="0" algn="l">
              <a:spcBef>
                <a:spcPts val="0"/>
              </a:spcBef>
              <a:spcAft>
                <a:spcPts val="0"/>
              </a:spcAft>
              <a:buNone/>
            </a:pPr>
            <a:r>
              <a:rPr lang="en"/>
              <a:t>[[ 0.75,        0.29619813, -0.29619813, -0.75      ],</a:t>
            </a:r>
            <a:endParaRPr/>
          </a:p>
          <a:p>
            <a:pPr indent="0" lvl="0" marL="0" rtl="0" algn="l">
              <a:spcBef>
                <a:spcPts val="0"/>
              </a:spcBef>
              <a:spcAft>
                <a:spcPts val="0"/>
              </a:spcAft>
              <a:buNone/>
            </a:pPr>
            <a:r>
              <a:rPr lang="en"/>
              <a:t> [ 0.29619813,  0.11697778, -0.11697778, -0.29619813],</a:t>
            </a:r>
            <a:endParaRPr/>
          </a:p>
          <a:p>
            <a:pPr indent="0" lvl="0" marL="0" rtl="0" algn="l">
              <a:spcBef>
                <a:spcPts val="0"/>
              </a:spcBef>
              <a:spcAft>
                <a:spcPts val="0"/>
              </a:spcAft>
              <a:buNone/>
            </a:pPr>
            <a:r>
              <a:rPr lang="en"/>
              <a:t> [-0.29619813, -0.11697778,  0.11697778,  0.29619813],</a:t>
            </a:r>
            <a:endParaRPr/>
          </a:p>
          <a:p>
            <a:pPr indent="0" lvl="0" marL="0" rtl="0" algn="l">
              <a:spcBef>
                <a:spcPts val="0"/>
              </a:spcBef>
              <a:spcAft>
                <a:spcPts val="0"/>
              </a:spcAft>
              <a:buNone/>
            </a:pPr>
            <a:r>
              <a:rPr lang="en"/>
              <a:t> [-0.75,       -0.29619813,  0.29619813,  0.75      ]]</a:t>
            </a:r>
            <a:endParaRPr/>
          </a:p>
        </p:txBody>
      </p:sp>
      <p:sp>
        <p:nvSpPr>
          <p:cNvPr id="1251" name="Google Shape;1251;p154"/>
          <p:cNvSpPr txBox="1"/>
          <p:nvPr/>
        </p:nvSpPr>
        <p:spPr>
          <a:xfrm>
            <a:off x="885525" y="3334675"/>
            <a:ext cx="30000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50">
                <a:solidFill>
                  <a:srgbClr val="01154D"/>
                </a:solidFill>
              </a:rPr>
              <a:t>Write these data to file in tabular form</a:t>
            </a:r>
            <a:endParaRPr sz="1350">
              <a:solidFill>
                <a:srgbClr val="01154D"/>
              </a:solidFill>
            </a:endParaRPr>
          </a:p>
        </p:txBody>
      </p:sp>
      <p:pic>
        <p:nvPicPr>
          <p:cNvPr id="1252" name="Google Shape;1252;p154"/>
          <p:cNvPicPr preferRelativeResize="0"/>
          <p:nvPr/>
        </p:nvPicPr>
        <p:blipFill>
          <a:blip r:embed="rId3">
            <a:alphaModFix/>
          </a:blip>
          <a:stretch>
            <a:fillRect/>
          </a:stretch>
        </p:blipFill>
        <p:spPr>
          <a:xfrm>
            <a:off x="3989150" y="3448295"/>
            <a:ext cx="4639351" cy="156970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5"/>
          <p:cNvSpPr txBox="1"/>
          <p:nvPr>
            <p:ph type="title"/>
          </p:nvPr>
        </p:nvSpPr>
        <p:spPr>
          <a:xfrm>
            <a:off x="1303800" y="217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Writing a table to file</a:t>
            </a:r>
            <a:endParaRPr/>
          </a:p>
        </p:txBody>
      </p:sp>
      <p:pic>
        <p:nvPicPr>
          <p:cNvPr id="1258" name="Google Shape;1258;p155"/>
          <p:cNvPicPr preferRelativeResize="0"/>
          <p:nvPr/>
        </p:nvPicPr>
        <p:blipFill>
          <a:blip r:embed="rId3">
            <a:alphaModFix/>
          </a:blip>
          <a:stretch>
            <a:fillRect/>
          </a:stretch>
        </p:blipFill>
        <p:spPr>
          <a:xfrm>
            <a:off x="247050" y="1077344"/>
            <a:ext cx="9144000" cy="406616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5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What is a file?</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264" name="Google Shape;1264;p156"/>
          <p:cNvSpPr txBox="1"/>
          <p:nvPr>
            <p:ph idx="1" type="body"/>
          </p:nvPr>
        </p:nvSpPr>
        <p:spPr>
          <a:xfrm>
            <a:off x="1303800" y="1340050"/>
            <a:ext cx="7030500" cy="28143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1200"/>
              </a:spcBef>
              <a:spcAft>
                <a:spcPts val="0"/>
              </a:spcAft>
              <a:buClr>
                <a:srgbClr val="01154D"/>
              </a:buClr>
              <a:buSzPts val="1600"/>
              <a:buFont typeface="Arial"/>
              <a:buChar char="●"/>
            </a:pPr>
            <a:r>
              <a:rPr lang="en" sz="1600">
                <a:solidFill>
                  <a:srgbClr val="01154D"/>
                </a:solidFill>
                <a:latin typeface="Arial"/>
                <a:ea typeface="Arial"/>
                <a:cs typeface="Arial"/>
                <a:sym typeface="Arial"/>
              </a:rPr>
              <a:t>A file is a sequence of characters</a:t>
            </a:r>
            <a:endParaRPr sz="1600">
              <a:solidFill>
                <a:srgbClr val="01154D"/>
              </a:solidFill>
              <a:latin typeface="Arial"/>
              <a:ea typeface="Arial"/>
              <a:cs typeface="Arial"/>
              <a:sym typeface="Arial"/>
            </a:endParaRPr>
          </a:p>
          <a:p>
            <a:pPr indent="-330200" lvl="0" marL="457200" rtl="0" algn="l">
              <a:lnSpc>
                <a:spcPct val="105000"/>
              </a:lnSpc>
              <a:spcBef>
                <a:spcPts val="0"/>
              </a:spcBef>
              <a:spcAft>
                <a:spcPts val="0"/>
              </a:spcAft>
              <a:buClr>
                <a:srgbClr val="01154D"/>
              </a:buClr>
              <a:buSzPts val="1600"/>
              <a:buFont typeface="Arial"/>
              <a:buChar char="●"/>
            </a:pPr>
            <a:r>
              <a:rPr lang="en" sz="1600">
                <a:solidFill>
                  <a:srgbClr val="01154D"/>
                </a:solidFill>
                <a:latin typeface="Arial"/>
                <a:ea typeface="Arial"/>
                <a:cs typeface="Arial"/>
                <a:sym typeface="Arial"/>
              </a:rPr>
              <a:t>For simple text files, each character is one byte (=8 bits, a bit is 0 or 1), which gives  28=256  different characters</a:t>
            </a:r>
            <a:endParaRPr sz="1600">
              <a:solidFill>
                <a:srgbClr val="01154D"/>
              </a:solidFill>
              <a:latin typeface="Arial"/>
              <a:ea typeface="Arial"/>
              <a:cs typeface="Arial"/>
              <a:sym typeface="Arial"/>
            </a:endParaRPr>
          </a:p>
          <a:p>
            <a:pPr indent="-330200" lvl="0" marL="457200" rtl="0" algn="l">
              <a:lnSpc>
                <a:spcPct val="105000"/>
              </a:lnSpc>
              <a:spcBef>
                <a:spcPts val="0"/>
              </a:spcBef>
              <a:spcAft>
                <a:spcPts val="0"/>
              </a:spcAft>
              <a:buClr>
                <a:srgbClr val="01154D"/>
              </a:buClr>
              <a:buSzPts val="1600"/>
              <a:buFont typeface="Arial"/>
              <a:buChar char="●"/>
            </a:pPr>
            <a:r>
              <a:rPr lang="en" sz="1600">
                <a:solidFill>
                  <a:srgbClr val="01154D"/>
                </a:solidFill>
                <a:latin typeface="Arial"/>
                <a:ea typeface="Arial"/>
                <a:cs typeface="Arial"/>
                <a:sym typeface="Arial"/>
              </a:rPr>
              <a:t>(Text files in, e.g., Chinese and Japanese need several bytes for each character)</a:t>
            </a:r>
            <a:endParaRPr sz="1600">
              <a:solidFill>
                <a:srgbClr val="01154D"/>
              </a:solidFill>
              <a:latin typeface="Arial"/>
              <a:ea typeface="Arial"/>
              <a:cs typeface="Arial"/>
              <a:sym typeface="Arial"/>
            </a:endParaRPr>
          </a:p>
          <a:p>
            <a:pPr indent="-330200" lvl="0" marL="457200" rtl="0" algn="l">
              <a:lnSpc>
                <a:spcPct val="105000"/>
              </a:lnSpc>
              <a:spcBef>
                <a:spcPts val="0"/>
              </a:spcBef>
              <a:spcAft>
                <a:spcPts val="0"/>
              </a:spcAft>
              <a:buClr>
                <a:srgbClr val="01154D"/>
              </a:buClr>
              <a:buSzPts val="1600"/>
              <a:buFont typeface="Arial"/>
              <a:buChar char="●"/>
            </a:pPr>
            <a:r>
              <a:rPr lang="en" sz="1600">
                <a:solidFill>
                  <a:srgbClr val="01154D"/>
                </a:solidFill>
                <a:latin typeface="Arial"/>
                <a:ea typeface="Arial"/>
                <a:cs typeface="Arial"/>
                <a:sym typeface="Arial"/>
              </a:rPr>
              <a:t>Save the text "ABCD" to file in Gedit/Emacs and OpenOffice/Word and examine the file!</a:t>
            </a:r>
            <a:endParaRPr sz="1600">
              <a:solidFill>
                <a:srgbClr val="01154D"/>
              </a:solidFill>
              <a:latin typeface="Arial"/>
              <a:ea typeface="Arial"/>
              <a:cs typeface="Arial"/>
              <a:sym typeface="Arial"/>
            </a:endParaRPr>
          </a:p>
          <a:p>
            <a:pPr indent="-330200" lvl="0" marL="457200" rtl="0" algn="l">
              <a:lnSpc>
                <a:spcPct val="105000"/>
              </a:lnSpc>
              <a:spcBef>
                <a:spcPts val="0"/>
              </a:spcBef>
              <a:spcAft>
                <a:spcPts val="0"/>
              </a:spcAft>
              <a:buClr>
                <a:srgbClr val="01154D"/>
              </a:buClr>
              <a:buSzPts val="1600"/>
              <a:buFont typeface="Arial"/>
              <a:buChar char="●"/>
            </a:pPr>
            <a:r>
              <a:rPr lang="en" sz="1600">
                <a:solidFill>
                  <a:srgbClr val="01154D"/>
                </a:solidFill>
                <a:latin typeface="Arial"/>
                <a:ea typeface="Arial"/>
                <a:cs typeface="Arial"/>
                <a:sym typeface="Arial"/>
              </a:rPr>
              <a:t>File reading in Python is about either reading all characters (read) or reading line by line (readline, readlines, for line in fileobj)</a:t>
            </a:r>
            <a:endParaRPr sz="1600">
              <a:solidFill>
                <a:srgbClr val="01154D"/>
              </a:solidFill>
              <a:latin typeface="Arial"/>
              <a:ea typeface="Arial"/>
              <a:cs typeface="Arial"/>
              <a:sym typeface="Arial"/>
            </a:endParaRPr>
          </a:p>
          <a:p>
            <a:pPr indent="0" lvl="0" marL="0" rtl="0" algn="l">
              <a:lnSpc>
                <a:spcPct val="105000"/>
              </a:lnSpc>
              <a:spcBef>
                <a:spcPts val="1200"/>
              </a:spcBef>
              <a:spcAft>
                <a:spcPts val="1200"/>
              </a:spcAft>
              <a:buSzPts val="440"/>
              <a:buNone/>
            </a:pPr>
            <a:r>
              <a:t/>
            </a:r>
            <a:endParaRPr sz="16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5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should handle errors in input!</a:t>
            </a:r>
            <a:endParaRPr/>
          </a:p>
        </p:txBody>
      </p:sp>
      <p:sp>
        <p:nvSpPr>
          <p:cNvPr id="1270" name="Google Shape;1270;p157"/>
          <p:cNvSpPr txBox="1"/>
          <p:nvPr>
            <p:ph idx="1" type="body"/>
          </p:nvPr>
        </p:nvSpPr>
        <p:spPr>
          <a:xfrm>
            <a:off x="1256700" y="1217575"/>
            <a:ext cx="7030500" cy="581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How can we take control, explain what was wrong with the input, and stop the program without strange Python error messages?</a:t>
            </a:r>
            <a:endParaRPr/>
          </a:p>
        </p:txBody>
      </p:sp>
      <p:pic>
        <p:nvPicPr>
          <p:cNvPr id="1271" name="Google Shape;1271;p157"/>
          <p:cNvPicPr preferRelativeResize="0"/>
          <p:nvPr/>
        </p:nvPicPr>
        <p:blipFill>
          <a:blip r:embed="rId3">
            <a:alphaModFix/>
          </a:blip>
          <a:stretch>
            <a:fillRect/>
          </a:stretch>
        </p:blipFill>
        <p:spPr>
          <a:xfrm>
            <a:off x="1914000" y="1799275"/>
            <a:ext cx="5236494" cy="3039424"/>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5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Exceptions as an alternative to if tests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277" name="Google Shape;1277;p158"/>
          <p:cNvSpPr txBox="1"/>
          <p:nvPr>
            <p:ph idx="1" type="body"/>
          </p:nvPr>
        </p:nvSpPr>
        <p:spPr>
          <a:xfrm>
            <a:off x="1049450" y="1453075"/>
            <a:ext cx="7155600" cy="1363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lang="en" sz="1410"/>
              <a:t>Rather than test if something is wrong, recover from error, else do what we indended to do, it is common in Python (and many other languages) to try to do what we indend to, and if it fails, we recover from the error</a:t>
            </a:r>
            <a:endParaRPr sz="1410"/>
          </a:p>
          <a:p>
            <a:pPr indent="0" lvl="0" marL="0" rtl="0" algn="l">
              <a:lnSpc>
                <a:spcPct val="105000"/>
              </a:lnSpc>
              <a:spcBef>
                <a:spcPts val="1200"/>
              </a:spcBef>
              <a:spcAft>
                <a:spcPts val="0"/>
              </a:spcAft>
              <a:buSzPts val="770"/>
              <a:buNone/>
            </a:pPr>
            <a:r>
              <a:rPr lang="en" sz="1410"/>
              <a:t>This principle makes use of a try-except block</a:t>
            </a:r>
            <a:endParaRPr sz="1410"/>
          </a:p>
          <a:p>
            <a:pPr indent="0" lvl="0" marL="0" rtl="0" algn="l">
              <a:lnSpc>
                <a:spcPct val="105000"/>
              </a:lnSpc>
              <a:spcBef>
                <a:spcPts val="1200"/>
              </a:spcBef>
              <a:spcAft>
                <a:spcPts val="1200"/>
              </a:spcAft>
              <a:buSzPts val="770"/>
              <a:buNone/>
            </a:pPr>
            <a:r>
              <a:t/>
            </a:r>
            <a:endParaRPr sz="1410"/>
          </a:p>
        </p:txBody>
      </p:sp>
      <p:pic>
        <p:nvPicPr>
          <p:cNvPr id="1278" name="Google Shape;1278;p158"/>
          <p:cNvPicPr preferRelativeResize="0"/>
          <p:nvPr/>
        </p:nvPicPr>
        <p:blipFill>
          <a:blip r:embed="rId3">
            <a:alphaModFix/>
          </a:blip>
          <a:stretch>
            <a:fillRect/>
          </a:stretch>
        </p:blipFill>
        <p:spPr>
          <a:xfrm>
            <a:off x="923200" y="2816575"/>
            <a:ext cx="4768226" cy="1543800"/>
          </a:xfrm>
          <a:prstGeom prst="rect">
            <a:avLst/>
          </a:prstGeom>
          <a:noFill/>
          <a:ln>
            <a:noFill/>
          </a:ln>
        </p:spPr>
      </p:pic>
      <p:sp>
        <p:nvSpPr>
          <p:cNvPr id="1279" name="Google Shape;1279;p158"/>
          <p:cNvSpPr txBox="1"/>
          <p:nvPr/>
        </p:nvSpPr>
        <p:spPr>
          <a:xfrm>
            <a:off x="5850025" y="339132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something goes wrong in the try block, Python raises an exception and the execution jumps immediately to the except block.</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5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b="0" lang="en" sz="2300">
                <a:solidFill>
                  <a:srgbClr val="000000"/>
                </a:solidFill>
                <a:latin typeface="Arial"/>
                <a:ea typeface="Arial"/>
                <a:cs typeface="Arial"/>
                <a:sym typeface="Arial"/>
              </a:rPr>
              <a:t>The temperature conversion program with try-except</a:t>
            </a:r>
            <a:endParaRPr b="0" sz="2300">
              <a:solidFill>
                <a:srgbClr val="000000"/>
              </a:solidFill>
              <a:latin typeface="Arial"/>
              <a:ea typeface="Arial"/>
              <a:cs typeface="Arial"/>
              <a:sym typeface="Arial"/>
            </a:endParaRPr>
          </a:p>
          <a:p>
            <a:pPr indent="0" lvl="0" marL="0" rtl="0" algn="l">
              <a:spcBef>
                <a:spcPts val="0"/>
              </a:spcBef>
              <a:spcAft>
                <a:spcPts val="0"/>
              </a:spcAft>
              <a:buSzPts val="990"/>
              <a:buNone/>
            </a:pPr>
            <a:r>
              <a:t/>
            </a:r>
            <a:endParaRPr sz="2120">
              <a:solidFill>
                <a:srgbClr val="000000"/>
              </a:solidFill>
            </a:endParaRPr>
          </a:p>
        </p:txBody>
      </p:sp>
      <p:sp>
        <p:nvSpPr>
          <p:cNvPr id="1285" name="Google Shape;1285;p159"/>
          <p:cNvSpPr txBox="1"/>
          <p:nvPr>
            <p:ph idx="1" type="body"/>
          </p:nvPr>
        </p:nvSpPr>
        <p:spPr>
          <a:xfrm>
            <a:off x="1303800" y="1300950"/>
            <a:ext cx="7030500" cy="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1154D"/>
                </a:solidFill>
                <a:latin typeface="Arial"/>
                <a:ea typeface="Arial"/>
                <a:cs typeface="Arial"/>
                <a:sym typeface="Arial"/>
              </a:rPr>
              <a:t>Try to read C from the command-line, if it fails, tell the user, and abort execution:</a:t>
            </a:r>
            <a:endParaRPr sz="1400">
              <a:solidFill>
                <a:srgbClr val="01154D"/>
              </a:solidFill>
              <a:latin typeface="Arial"/>
              <a:ea typeface="Arial"/>
              <a:cs typeface="Arial"/>
              <a:sym typeface="Arial"/>
            </a:endParaRPr>
          </a:p>
          <a:p>
            <a:pPr indent="0" lvl="0" marL="0" rtl="0" algn="l">
              <a:spcBef>
                <a:spcPts val="0"/>
              </a:spcBef>
              <a:spcAft>
                <a:spcPts val="1200"/>
              </a:spcAft>
              <a:buNone/>
            </a:pPr>
            <a:r>
              <a:t/>
            </a:r>
            <a:endParaRPr sz="1400"/>
          </a:p>
        </p:txBody>
      </p:sp>
      <p:pic>
        <p:nvPicPr>
          <p:cNvPr id="1286" name="Google Shape;1286;p159"/>
          <p:cNvPicPr preferRelativeResize="0"/>
          <p:nvPr/>
        </p:nvPicPr>
        <p:blipFill>
          <a:blip r:embed="rId3">
            <a:alphaModFix/>
          </a:blip>
          <a:stretch>
            <a:fillRect/>
          </a:stretch>
        </p:blipFill>
        <p:spPr>
          <a:xfrm>
            <a:off x="595150" y="1672650"/>
            <a:ext cx="4589650" cy="1872950"/>
          </a:xfrm>
          <a:prstGeom prst="rect">
            <a:avLst/>
          </a:prstGeom>
          <a:noFill/>
          <a:ln>
            <a:noFill/>
          </a:ln>
        </p:spPr>
      </p:pic>
      <p:pic>
        <p:nvPicPr>
          <p:cNvPr id="1287" name="Google Shape;1287;p159"/>
          <p:cNvPicPr preferRelativeResize="0"/>
          <p:nvPr/>
        </p:nvPicPr>
        <p:blipFill>
          <a:blip r:embed="rId4">
            <a:alphaModFix/>
          </a:blip>
          <a:stretch>
            <a:fillRect/>
          </a:stretch>
        </p:blipFill>
        <p:spPr>
          <a:xfrm>
            <a:off x="4305075" y="3214825"/>
            <a:ext cx="4550225" cy="154662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6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Improvement: test for IndexError and ValueError exceptions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293" name="Google Shape;1293;p160"/>
          <p:cNvPicPr preferRelativeResize="0"/>
          <p:nvPr/>
        </p:nvPicPr>
        <p:blipFill>
          <a:blip r:embed="rId3">
            <a:alphaModFix/>
          </a:blip>
          <a:stretch>
            <a:fillRect/>
          </a:stretch>
        </p:blipFill>
        <p:spPr>
          <a:xfrm>
            <a:off x="152400" y="1750275"/>
            <a:ext cx="4595451" cy="2577925"/>
          </a:xfrm>
          <a:prstGeom prst="rect">
            <a:avLst/>
          </a:prstGeom>
          <a:noFill/>
          <a:ln>
            <a:noFill/>
          </a:ln>
        </p:spPr>
      </p:pic>
      <p:pic>
        <p:nvPicPr>
          <p:cNvPr id="1294" name="Google Shape;1294;p160"/>
          <p:cNvPicPr preferRelativeResize="0"/>
          <p:nvPr/>
        </p:nvPicPr>
        <p:blipFill>
          <a:blip r:embed="rId4">
            <a:alphaModFix/>
          </a:blip>
          <a:stretch>
            <a:fillRect/>
          </a:stretch>
        </p:blipFill>
        <p:spPr>
          <a:xfrm>
            <a:off x="4864025" y="3437617"/>
            <a:ext cx="4048125" cy="1316383"/>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6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programmer can raise exceptions</a:t>
            </a:r>
            <a:endParaRPr/>
          </a:p>
        </p:txBody>
      </p:sp>
      <p:sp>
        <p:nvSpPr>
          <p:cNvPr id="1300" name="Google Shape;1300;p16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Instead of just letting Python raise exceptions, we can raise our own and tailor the message to the problem at hand</a:t>
            </a:r>
            <a:endParaRPr sz="1600"/>
          </a:p>
          <a:p>
            <a:pPr indent="0" lvl="0" marL="0" rtl="0" algn="l">
              <a:spcBef>
                <a:spcPts val="1200"/>
              </a:spcBef>
              <a:spcAft>
                <a:spcPts val="0"/>
              </a:spcAft>
              <a:buNone/>
            </a:pPr>
            <a:r>
              <a:rPr lang="en" sz="1600"/>
              <a:t>We provide two examples on this:</a:t>
            </a:r>
            <a:endParaRPr sz="1600"/>
          </a:p>
          <a:p>
            <a:pPr indent="0" lvl="0" marL="0" rtl="0" algn="l">
              <a:spcBef>
                <a:spcPts val="1200"/>
              </a:spcBef>
              <a:spcAft>
                <a:spcPts val="0"/>
              </a:spcAft>
              <a:buNone/>
            </a:pPr>
            <a:r>
              <a:rPr lang="en" sz="1600"/>
              <a:t>catching an exception, but raising a new one with an improved (tailored) error message</a:t>
            </a:r>
            <a:endParaRPr sz="1600"/>
          </a:p>
          <a:p>
            <a:pPr indent="0" lvl="0" marL="0" rtl="0" algn="l">
              <a:spcBef>
                <a:spcPts val="1200"/>
              </a:spcBef>
              <a:spcAft>
                <a:spcPts val="0"/>
              </a:spcAft>
              <a:buNone/>
            </a:pPr>
            <a:r>
              <a:rPr lang="en" sz="1600"/>
              <a:t>raising an exception because of wrong input data</a:t>
            </a:r>
            <a:endParaRPr sz="1600"/>
          </a:p>
          <a:p>
            <a:pPr indent="0" lvl="0" marL="0" rtl="0" algn="l">
              <a:spcBef>
                <a:spcPts val="1200"/>
              </a:spcBef>
              <a:spcAft>
                <a:spcPts val="0"/>
              </a:spcAft>
              <a:buNone/>
            </a:pPr>
            <a:r>
              <a:rPr lang="en" sz="1600"/>
              <a:t>Baisc syntax: raise ExceptionType(message)</a:t>
            </a:r>
            <a:endParaRPr sz="1600"/>
          </a:p>
          <a:p>
            <a:pPr indent="0" lvl="0" marL="0" rtl="0" algn="l">
              <a:spcBef>
                <a:spcPts val="1200"/>
              </a:spcBef>
              <a:spcAft>
                <a:spcPts val="120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Assigning Values to Variables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367" name="Google Shape;367;p27"/>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Python variables do not need explicit declaration to reserve memory space. The declaration happens automatically when you assign a value to a variable. The equal sign (=) is used to assign values to variables.</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The operand to the left of the = operator is the name of the variable and the operand to the right of the = operator is the value stored in the variable. For example −</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pic>
        <p:nvPicPr>
          <p:cNvPr id="368" name="Google Shape;368;p27"/>
          <p:cNvPicPr preferRelativeResize="0"/>
          <p:nvPr/>
        </p:nvPicPr>
        <p:blipFill>
          <a:blip r:embed="rId3">
            <a:alphaModFix/>
          </a:blip>
          <a:stretch>
            <a:fillRect/>
          </a:stretch>
        </p:blipFill>
        <p:spPr>
          <a:xfrm>
            <a:off x="4184575" y="2937475"/>
            <a:ext cx="4537525" cy="21399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6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500">
                <a:solidFill>
                  <a:srgbClr val="000000"/>
                </a:solidFill>
                <a:latin typeface="Arial"/>
                <a:ea typeface="Arial"/>
                <a:cs typeface="Arial"/>
                <a:sym typeface="Arial"/>
              </a:rPr>
              <a:t>Examples on re-raising exceptions with better messages</a:t>
            </a:r>
            <a:endParaRPr b="0" sz="2500">
              <a:solidFill>
                <a:srgbClr val="000000"/>
              </a:solidFill>
              <a:latin typeface="Arial"/>
              <a:ea typeface="Arial"/>
              <a:cs typeface="Arial"/>
              <a:sym typeface="Arial"/>
            </a:endParaRPr>
          </a:p>
          <a:p>
            <a:pPr indent="0" lvl="0" marL="0" rtl="0" algn="l">
              <a:spcBef>
                <a:spcPts val="0"/>
              </a:spcBef>
              <a:spcAft>
                <a:spcPts val="0"/>
              </a:spcAft>
              <a:buNone/>
            </a:pPr>
            <a:r>
              <a:t/>
            </a:r>
            <a:endParaRPr sz="2500">
              <a:solidFill>
                <a:srgbClr val="000000"/>
              </a:solidFill>
            </a:endParaRPr>
          </a:p>
        </p:txBody>
      </p:sp>
      <p:pic>
        <p:nvPicPr>
          <p:cNvPr id="1306" name="Google Shape;1306;p162"/>
          <p:cNvPicPr preferRelativeResize="0"/>
          <p:nvPr/>
        </p:nvPicPr>
        <p:blipFill>
          <a:blip r:embed="rId3">
            <a:alphaModFix/>
          </a:blip>
          <a:stretch>
            <a:fillRect/>
          </a:stretch>
        </p:blipFill>
        <p:spPr>
          <a:xfrm>
            <a:off x="2049413" y="1712600"/>
            <a:ext cx="5045175" cy="3240824"/>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Calling the previous function and running the program</a:t>
            </a:r>
            <a:endParaRPr/>
          </a:p>
        </p:txBody>
      </p:sp>
      <p:pic>
        <p:nvPicPr>
          <p:cNvPr id="1312" name="Google Shape;1312;p163"/>
          <p:cNvPicPr preferRelativeResize="0"/>
          <p:nvPr/>
        </p:nvPicPr>
        <p:blipFill>
          <a:blip r:embed="rId3">
            <a:alphaModFix/>
          </a:blip>
          <a:stretch>
            <a:fillRect/>
          </a:stretch>
        </p:blipFill>
        <p:spPr>
          <a:xfrm>
            <a:off x="152400" y="1750275"/>
            <a:ext cx="3996474" cy="1349025"/>
          </a:xfrm>
          <a:prstGeom prst="rect">
            <a:avLst/>
          </a:prstGeom>
          <a:noFill/>
          <a:ln>
            <a:noFill/>
          </a:ln>
        </p:spPr>
      </p:pic>
      <p:pic>
        <p:nvPicPr>
          <p:cNvPr id="1313" name="Google Shape;1313;p163"/>
          <p:cNvPicPr preferRelativeResize="0"/>
          <p:nvPr/>
        </p:nvPicPr>
        <p:blipFill>
          <a:blip r:embed="rId4">
            <a:alphaModFix/>
          </a:blip>
          <a:stretch>
            <a:fillRect/>
          </a:stretch>
        </p:blipFill>
        <p:spPr>
          <a:xfrm>
            <a:off x="4301274" y="1750275"/>
            <a:ext cx="4690326" cy="2593474"/>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6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19" name="Google Shape;1319;p16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0" name="Google Shape;1320;p164"/>
          <p:cNvPicPr preferRelativeResize="0"/>
          <p:nvPr/>
        </p:nvPicPr>
        <p:blipFill>
          <a:blip r:embed="rId3">
            <a:alphaModFix/>
          </a:blip>
          <a:stretch>
            <a:fillRect/>
          </a:stretch>
        </p:blipFill>
        <p:spPr>
          <a:xfrm>
            <a:off x="0" y="57385"/>
            <a:ext cx="9143999" cy="502872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6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26" name="Google Shape;1326;p16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7" name="Google Shape;1327;p165"/>
          <p:cNvPicPr preferRelativeResize="0"/>
          <p:nvPr/>
        </p:nvPicPr>
        <p:blipFill>
          <a:blip r:embed="rId3">
            <a:alphaModFix/>
          </a:blip>
          <a:stretch>
            <a:fillRect/>
          </a:stretch>
        </p:blipFill>
        <p:spPr>
          <a:xfrm>
            <a:off x="99391" y="0"/>
            <a:ext cx="8945215" cy="514349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6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33" name="Google Shape;1333;p16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4" name="Google Shape;1334;p166"/>
          <p:cNvPicPr preferRelativeResize="0"/>
          <p:nvPr/>
        </p:nvPicPr>
        <p:blipFill>
          <a:blip r:embed="rId3">
            <a:alphaModFix/>
          </a:blip>
          <a:stretch>
            <a:fillRect/>
          </a:stretch>
        </p:blipFill>
        <p:spPr>
          <a:xfrm>
            <a:off x="99391" y="0"/>
            <a:ext cx="8945215" cy="5143499"/>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67"/>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Chapter (8) </a:t>
            </a:r>
            <a:endParaRPr/>
          </a:p>
        </p:txBody>
      </p:sp>
      <p:sp>
        <p:nvSpPr>
          <p:cNvPr id="1340" name="Google Shape;1340;p167"/>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Dictionaries and Strings</a:t>
            </a:r>
            <a:endParaRPr sz="24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6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a:t>
            </a:r>
            <a:endParaRPr/>
          </a:p>
        </p:txBody>
      </p:sp>
      <p:sp>
        <p:nvSpPr>
          <p:cNvPr id="1346" name="Google Shape;1346;p168"/>
          <p:cNvSpPr txBox="1"/>
          <p:nvPr>
            <p:ph idx="1" type="body"/>
          </p:nvPr>
        </p:nvSpPr>
        <p:spPr>
          <a:xfrm>
            <a:off x="1174550" y="1300950"/>
            <a:ext cx="7030500" cy="2541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604"/>
              <a:t>Learn more about file reading</a:t>
            </a:r>
            <a:endParaRPr sz="1604"/>
          </a:p>
          <a:p>
            <a:pPr indent="0" lvl="0" marL="0" rtl="0" algn="l">
              <a:lnSpc>
                <a:spcPct val="95000"/>
              </a:lnSpc>
              <a:spcBef>
                <a:spcPts val="1200"/>
              </a:spcBef>
              <a:spcAft>
                <a:spcPts val="0"/>
              </a:spcAft>
              <a:buSzPts val="935"/>
              <a:buNone/>
            </a:pPr>
            <a:r>
              <a:rPr lang="en" sz="1604"/>
              <a:t>Store file data in a new object type: dictionary</a:t>
            </a:r>
            <a:endParaRPr sz="1604"/>
          </a:p>
          <a:p>
            <a:pPr indent="0" lvl="0" marL="0" rtl="0" algn="l">
              <a:lnSpc>
                <a:spcPct val="95000"/>
              </a:lnSpc>
              <a:spcBef>
                <a:spcPts val="1200"/>
              </a:spcBef>
              <a:spcAft>
                <a:spcPts val="0"/>
              </a:spcAft>
              <a:buSzPts val="935"/>
              <a:buNone/>
            </a:pPr>
            <a:r>
              <a:rPr lang="en" sz="1604"/>
              <a:t>Interpret content in files via string manipulation</a:t>
            </a:r>
            <a:endParaRPr sz="1604"/>
          </a:p>
          <a:p>
            <a:pPr indent="0" lvl="0" marL="0" rtl="0" algn="l">
              <a:lnSpc>
                <a:spcPct val="95000"/>
              </a:lnSpc>
              <a:spcBef>
                <a:spcPts val="1200"/>
              </a:spcBef>
              <a:spcAft>
                <a:spcPts val="0"/>
              </a:spcAft>
              <a:buSzPts val="935"/>
              <a:buNone/>
            </a:pPr>
            <a:r>
              <a:t/>
            </a:r>
            <a:endParaRPr sz="1604"/>
          </a:p>
          <a:p>
            <a:pPr indent="0" lvl="0" marL="0" rtl="0" algn="l">
              <a:lnSpc>
                <a:spcPct val="95000"/>
              </a:lnSpc>
              <a:spcBef>
                <a:spcPts val="1200"/>
              </a:spcBef>
              <a:spcAft>
                <a:spcPts val="0"/>
              </a:spcAft>
              <a:buSzPts val="935"/>
              <a:buNone/>
            </a:pPr>
            <a:r>
              <a:t/>
            </a:r>
            <a:endParaRPr sz="1604"/>
          </a:p>
          <a:p>
            <a:pPr indent="0" lvl="0" marL="0" rtl="0" algn="l">
              <a:lnSpc>
                <a:spcPct val="95000"/>
              </a:lnSpc>
              <a:spcBef>
                <a:spcPts val="1200"/>
              </a:spcBef>
              <a:spcAft>
                <a:spcPts val="0"/>
              </a:spcAft>
              <a:buSzPts val="935"/>
              <a:buNone/>
            </a:pPr>
            <a:r>
              <a:rPr lang="en" sz="1604"/>
              <a:t>The main focus in the course is on working with files, dictionaries and strings.</a:t>
            </a:r>
            <a:endParaRPr sz="1604"/>
          </a:p>
          <a:p>
            <a:pPr indent="0" lvl="0" marL="0" rtl="0" algn="l">
              <a:lnSpc>
                <a:spcPct val="95000"/>
              </a:lnSpc>
              <a:spcBef>
                <a:spcPts val="1200"/>
              </a:spcBef>
              <a:spcAft>
                <a:spcPts val="1200"/>
              </a:spcAft>
              <a:buSzPts val="935"/>
              <a:buNone/>
            </a:pPr>
            <a:r>
              <a:t/>
            </a:r>
            <a:endParaRPr sz="1604"/>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6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3000">
                <a:solidFill>
                  <a:srgbClr val="000000"/>
                </a:solidFill>
                <a:latin typeface="Arial"/>
                <a:ea typeface="Arial"/>
                <a:cs typeface="Arial"/>
                <a:sym typeface="Arial"/>
              </a:rPr>
              <a:t>Dictionaries</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352" name="Google Shape;1352;p16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figfiles = {’fig1.pdf’: 81761, ’fig2.png’: 8754} </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figfiles[’fig3.png’] = os.path.getsize(filename)</a:t>
            </a:r>
            <a:endParaRPr sz="1500">
              <a:solidFill>
                <a:srgbClr val="000000"/>
              </a:solidFill>
              <a:latin typeface="Arial"/>
              <a:ea typeface="Arial"/>
              <a:cs typeface="Arial"/>
              <a:sym typeface="Arial"/>
            </a:endParaRPr>
          </a:p>
          <a:p>
            <a:pPr indent="-323850" lvl="0" marL="457200" rtl="0" algn="l">
              <a:spcBef>
                <a:spcPts val="1200"/>
              </a:spcBef>
              <a:spcAft>
                <a:spcPts val="0"/>
              </a:spcAft>
              <a:buClr>
                <a:srgbClr val="000000"/>
              </a:buClr>
              <a:buSzPts val="1500"/>
              <a:buFont typeface="Arial"/>
              <a:buChar char="●"/>
            </a:pPr>
            <a:r>
              <a:t/>
            </a:r>
            <a:endParaRPr sz="1500">
              <a:solidFill>
                <a:srgbClr val="000000"/>
              </a:solidFill>
              <a:latin typeface="Arial"/>
              <a:ea typeface="Arial"/>
              <a:cs typeface="Arial"/>
              <a:sym typeface="Arial"/>
            </a:endParaRPr>
          </a:p>
          <a:p>
            <a:pPr indent="0" lvl="0" marL="0" rtl="0" algn="l">
              <a:spcBef>
                <a:spcPts val="1200"/>
              </a:spcBef>
              <a:spcAft>
                <a:spcPts val="0"/>
              </a:spcAft>
              <a:buNone/>
            </a:pPr>
            <a:r>
              <a:rPr lang="en" sz="1500">
                <a:solidFill>
                  <a:srgbClr val="16A53F"/>
                </a:solidFill>
                <a:latin typeface="Arial"/>
                <a:ea typeface="Arial"/>
                <a:cs typeface="Arial"/>
                <a:sym typeface="Arial"/>
              </a:rPr>
              <a:t>for</a:t>
            </a:r>
            <a:r>
              <a:rPr lang="en" sz="1500">
                <a:solidFill>
                  <a:srgbClr val="000000"/>
                </a:solidFill>
                <a:latin typeface="Arial"/>
                <a:ea typeface="Arial"/>
                <a:cs typeface="Arial"/>
                <a:sym typeface="Arial"/>
              </a:rPr>
              <a:t> name in </a:t>
            </a:r>
            <a:r>
              <a:rPr lang="en" sz="1500">
                <a:solidFill>
                  <a:srgbClr val="0B5AB2"/>
                </a:solidFill>
                <a:latin typeface="Arial"/>
                <a:ea typeface="Arial"/>
                <a:cs typeface="Arial"/>
                <a:sym typeface="Arial"/>
              </a:rPr>
              <a:t>figfiles</a:t>
            </a: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print (’File size of %g is %d:’ % (name, figfiles[name])</a:t>
            </a:r>
            <a:endParaRPr sz="15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7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A dictionary is a generalization of a list</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358" name="Google Shape;1358;p170"/>
          <p:cNvSpPr txBox="1"/>
          <p:nvPr/>
        </p:nvSpPr>
        <p:spPr>
          <a:xfrm>
            <a:off x="1303800" y="1295400"/>
            <a:ext cx="6230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of lists: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store a sequence of elements in a single object ([1,3,-1])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element is a Python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elements are indexed by integers 0, 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Dictionaries can index objects in a collection via text</a:t>
            </a:r>
            <a:endParaRPr/>
          </a:p>
          <a:p>
            <a:pPr indent="0" lvl="0" marL="0" rtl="0" algn="l">
              <a:spcBef>
                <a:spcPts val="0"/>
              </a:spcBef>
              <a:spcAft>
                <a:spcPts val="0"/>
              </a:spcAft>
              <a:buNone/>
            </a:pPr>
            <a:r>
              <a:rPr lang="en"/>
              <a:t>(= “lists with text index”)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Dictionary in Python is called hash, HashMap and associative array in other languages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7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The list index is sometimes unnatural for locating an element of a collection of objects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364" name="Google Shape;1364;p171"/>
          <p:cNvSpPr txBox="1"/>
          <p:nvPr/>
        </p:nvSpPr>
        <p:spPr>
          <a:xfrm>
            <a:off x="995100" y="1680050"/>
            <a:ext cx="7767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Suppose we need to store the temperatures in Oslo, London and Paris.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List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temps = [13, 15.4, 17.5]</a:t>
            </a:r>
            <a:endParaRPr/>
          </a:p>
          <a:p>
            <a:pPr indent="0" lvl="0" marL="0" rtl="0" algn="l">
              <a:spcBef>
                <a:spcPts val="0"/>
              </a:spcBef>
              <a:spcAft>
                <a:spcPts val="0"/>
              </a:spcAft>
              <a:buNone/>
            </a:pPr>
            <a:r>
              <a:rPr lang="en"/>
              <a:t># temps[0]: Oslo</a:t>
            </a:r>
            <a:endParaRPr/>
          </a:p>
          <a:p>
            <a:pPr indent="0" lvl="0" marL="0" rtl="0" algn="l">
              <a:spcBef>
                <a:spcPts val="0"/>
              </a:spcBef>
              <a:spcAft>
                <a:spcPts val="0"/>
              </a:spcAft>
              <a:buNone/>
            </a:pPr>
            <a:r>
              <a:rPr lang="en"/>
              <a:t># temps[1]: London</a:t>
            </a:r>
            <a:endParaRPr/>
          </a:p>
          <a:p>
            <a:pPr indent="0" lvl="0" marL="0" rtl="0" algn="l">
              <a:spcBef>
                <a:spcPts val="0"/>
              </a:spcBef>
              <a:spcAft>
                <a:spcPts val="0"/>
              </a:spcAft>
              <a:buNone/>
            </a:pPr>
            <a:r>
              <a:rPr lang="en"/>
              <a:t># temps[2]: Paris</a:t>
            </a:r>
            <a:endParaRPr/>
          </a:p>
          <a:p>
            <a:pPr indent="0" lvl="0" marL="0" rtl="0" algn="l">
              <a:spcBef>
                <a:spcPts val="0"/>
              </a:spcBef>
              <a:spcAft>
                <a:spcPts val="0"/>
              </a:spcAft>
              <a:buNone/>
            </a:pPr>
            <a:r>
              <a:rPr lang="en"/>
              <a:t>print ('The temperature in Oslo is', temps[0])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look up a temperature by mapping city to index to float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it would be more natural to write temps[Oslo]!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Multiple Assignment</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374" name="Google Shape;374;p28"/>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Python allows you to assign a single value to several variables simultaneously. For example −</a:t>
            </a:r>
            <a:endParaRPr sz="1600">
              <a:solidFill>
                <a:srgbClr val="000000"/>
              </a:solidFill>
              <a:latin typeface="Arial"/>
              <a:ea typeface="Arial"/>
              <a:cs typeface="Arial"/>
              <a:sym typeface="Arial"/>
            </a:endParaRPr>
          </a:p>
          <a:p>
            <a:pPr indent="0" lvl="0" marL="0" rtl="0" algn="l">
              <a:spcBef>
                <a:spcPts val="700"/>
              </a:spcBef>
              <a:spcAft>
                <a:spcPts val="0"/>
              </a:spcAft>
              <a:buNone/>
            </a:pPr>
            <a:r>
              <a:rPr lang="en" sz="1600">
                <a:solidFill>
                  <a:srgbClr val="000000"/>
                </a:solidFill>
                <a:highlight>
                  <a:srgbClr val="EEEEEE"/>
                </a:highlight>
                <a:latin typeface="Courier New"/>
                <a:ea typeface="Courier New"/>
                <a:cs typeface="Courier New"/>
                <a:sym typeface="Courier New"/>
              </a:rPr>
              <a:t>a = b = c = 1</a:t>
            </a:r>
            <a:endParaRPr sz="1600">
              <a:solidFill>
                <a:srgbClr val="000000"/>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25400" marR="25400" rtl="0" algn="just">
              <a:spcBef>
                <a:spcPts val="600"/>
              </a:spcBef>
              <a:spcAft>
                <a:spcPts val="0"/>
              </a:spcAft>
              <a:buNone/>
            </a:pPr>
            <a:r>
              <a:rPr lang="en" sz="1600">
                <a:solidFill>
                  <a:srgbClr val="000000"/>
                </a:solidFill>
                <a:latin typeface="Arial"/>
                <a:ea typeface="Arial"/>
                <a:cs typeface="Arial"/>
                <a:sym typeface="Arial"/>
              </a:rPr>
              <a:t>Here, an integer object is created with the value 1, and all three variables are assigned to the same memory location. You can also assign multiple objects to multiple variables. For example −</a:t>
            </a:r>
            <a:endParaRPr sz="1600">
              <a:solidFill>
                <a:srgbClr val="000000"/>
              </a:solidFill>
              <a:latin typeface="Arial"/>
              <a:ea typeface="Arial"/>
              <a:cs typeface="Arial"/>
              <a:sym typeface="Arial"/>
            </a:endParaRPr>
          </a:p>
          <a:p>
            <a:pPr indent="0" lvl="0" marL="0" rtl="0" algn="l">
              <a:spcBef>
                <a:spcPts val="70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highlight>
                  <a:srgbClr val="EEEEEE"/>
                </a:highlight>
                <a:latin typeface="Courier New"/>
                <a:ea typeface="Courier New"/>
                <a:cs typeface="Courier New"/>
                <a:sym typeface="Courier New"/>
              </a:rPr>
              <a:t>a,b,c = 1,2,"john"</a:t>
            </a:r>
            <a:endParaRPr sz="1600">
              <a:solidFill>
                <a:srgbClr val="000000"/>
              </a:solidFill>
              <a:highlight>
                <a:srgbClr val="EEEEEE"/>
              </a:highlight>
              <a:latin typeface="Courier New"/>
              <a:ea typeface="Courier New"/>
              <a:cs typeface="Courier New"/>
              <a:sym typeface="Courier New"/>
            </a:endParaRPr>
          </a:p>
          <a:p>
            <a:pPr indent="0" lvl="0" marL="139700" marR="139700" rtl="0" algn="l">
              <a:spcBef>
                <a:spcPts val="1200"/>
              </a:spcBef>
              <a:spcAft>
                <a:spcPts val="0"/>
              </a:spcAft>
              <a:buNone/>
            </a:pPr>
            <a:r>
              <a:t/>
            </a:r>
            <a:endParaRPr sz="1600">
              <a:solidFill>
                <a:srgbClr val="000000"/>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16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Dictionaries map strings to objects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370" name="Google Shape;1370;p172"/>
          <p:cNvSpPr txBox="1"/>
          <p:nvPr/>
        </p:nvSpPr>
        <p:spPr>
          <a:xfrm>
            <a:off x="1020950" y="3911750"/>
            <a:ext cx="74052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Important: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 string index, like Oslo, is called key, while temps['Oslo'] is the associated value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 dictionary is an unordered collection of key-value pairs</a:t>
            </a:r>
            <a:endParaRPr sz="1300"/>
          </a:p>
        </p:txBody>
      </p:sp>
      <p:pic>
        <p:nvPicPr>
          <p:cNvPr id="1371" name="Google Shape;1371;p172"/>
          <p:cNvPicPr preferRelativeResize="0"/>
          <p:nvPr/>
        </p:nvPicPr>
        <p:blipFill>
          <a:blip r:embed="rId3">
            <a:alphaModFix/>
          </a:blip>
          <a:stretch>
            <a:fillRect/>
          </a:stretch>
        </p:blipFill>
        <p:spPr>
          <a:xfrm>
            <a:off x="2312925" y="1274775"/>
            <a:ext cx="5273100" cy="28851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73"/>
          <p:cNvSpPr txBox="1"/>
          <p:nvPr>
            <p:ph type="title"/>
          </p:nvPr>
        </p:nvSpPr>
        <p:spPr>
          <a:xfrm>
            <a:off x="1303800" y="3699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Initializing dictionaries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377" name="Google Shape;1377;p173"/>
          <p:cNvSpPr txBox="1"/>
          <p:nvPr/>
        </p:nvSpPr>
        <p:spPr>
          <a:xfrm>
            <a:off x="1421575" y="1142600"/>
            <a:ext cx="61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Two ways of initializing a collection of key-value pairs:</a:t>
            </a:r>
            <a:endParaRPr/>
          </a:p>
        </p:txBody>
      </p:sp>
      <p:sp>
        <p:nvSpPr>
          <p:cNvPr id="1378" name="Google Shape;1378;p173"/>
          <p:cNvSpPr txBox="1"/>
          <p:nvPr/>
        </p:nvSpPr>
        <p:spPr>
          <a:xfrm>
            <a:off x="1421575" y="3243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Adding elements to dictionary</a:t>
            </a:r>
            <a:endParaRPr/>
          </a:p>
        </p:txBody>
      </p:sp>
      <p:pic>
        <p:nvPicPr>
          <p:cNvPr id="1379" name="Google Shape;1379;p173"/>
          <p:cNvPicPr preferRelativeResize="0"/>
          <p:nvPr/>
        </p:nvPicPr>
        <p:blipFill>
          <a:blip r:embed="rId3">
            <a:alphaModFix/>
          </a:blip>
          <a:stretch>
            <a:fillRect/>
          </a:stretch>
        </p:blipFill>
        <p:spPr>
          <a:xfrm>
            <a:off x="2591825" y="1466596"/>
            <a:ext cx="5742474" cy="1804800"/>
          </a:xfrm>
          <a:prstGeom prst="rect">
            <a:avLst/>
          </a:prstGeom>
          <a:noFill/>
          <a:ln>
            <a:noFill/>
          </a:ln>
        </p:spPr>
      </p:pic>
      <p:pic>
        <p:nvPicPr>
          <p:cNvPr id="1380" name="Google Shape;1380;p173"/>
          <p:cNvPicPr preferRelativeResize="0"/>
          <p:nvPr/>
        </p:nvPicPr>
        <p:blipFill>
          <a:blip r:embed="rId4">
            <a:alphaModFix/>
          </a:blip>
          <a:stretch>
            <a:fillRect/>
          </a:stretch>
        </p:blipFill>
        <p:spPr>
          <a:xfrm>
            <a:off x="2626100" y="3864075"/>
            <a:ext cx="5673925" cy="11035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74"/>
          <p:cNvSpPr txBox="1"/>
          <p:nvPr>
            <p:ph type="title"/>
          </p:nvPr>
        </p:nvSpPr>
        <p:spPr>
          <a:xfrm>
            <a:off x="1303800" y="3699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Looping (iterating) over a dict means looping over the keys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386" name="Google Shape;1386;p174"/>
          <p:cNvSpPr txBox="1"/>
          <p:nvPr/>
        </p:nvSpPr>
        <p:spPr>
          <a:xfrm>
            <a:off x="1303800" y="17404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key in dictionary:</a:t>
            </a:r>
            <a:endParaRPr/>
          </a:p>
          <a:p>
            <a:pPr indent="0" lvl="0" marL="0" rtl="0" algn="l">
              <a:spcBef>
                <a:spcPts val="0"/>
              </a:spcBef>
              <a:spcAft>
                <a:spcPts val="0"/>
              </a:spcAft>
              <a:buNone/>
            </a:pPr>
            <a:r>
              <a:rPr lang="en"/>
              <a:t>	value = dictionary[key]</a:t>
            </a:r>
            <a:endParaRPr/>
          </a:p>
          <a:p>
            <a:pPr indent="0" lvl="0" marL="0" rtl="0" algn="l">
              <a:spcBef>
                <a:spcPts val="0"/>
              </a:spcBef>
              <a:spcAft>
                <a:spcPts val="0"/>
              </a:spcAft>
              <a:buNone/>
            </a:pPr>
            <a:r>
              <a:rPr lang="en"/>
              <a:t>	print value</a:t>
            </a:r>
            <a:endParaRPr/>
          </a:p>
        </p:txBody>
      </p:sp>
      <p:pic>
        <p:nvPicPr>
          <p:cNvPr id="1387" name="Google Shape;1387;p174"/>
          <p:cNvPicPr preferRelativeResize="0"/>
          <p:nvPr/>
        </p:nvPicPr>
        <p:blipFill>
          <a:blip r:embed="rId3">
            <a:alphaModFix/>
          </a:blip>
          <a:stretch>
            <a:fillRect/>
          </a:stretch>
        </p:blipFill>
        <p:spPr>
          <a:xfrm>
            <a:off x="1860753" y="2714324"/>
            <a:ext cx="7001623" cy="831300"/>
          </a:xfrm>
          <a:prstGeom prst="rect">
            <a:avLst/>
          </a:prstGeom>
          <a:noFill/>
          <a:ln>
            <a:noFill/>
          </a:ln>
        </p:spPr>
      </p:pic>
      <p:sp>
        <p:nvSpPr>
          <p:cNvPr id="1388" name="Google Shape;1388;p174"/>
          <p:cNvSpPr txBox="1"/>
          <p:nvPr/>
        </p:nvSpPr>
        <p:spPr>
          <a:xfrm>
            <a:off x="762475" y="3688200"/>
            <a:ext cx="6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the sequence of keys is arbitrary! Use sort if you need a particular sequence:</a:t>
            </a:r>
            <a:endParaRPr/>
          </a:p>
        </p:txBody>
      </p:sp>
      <p:pic>
        <p:nvPicPr>
          <p:cNvPr id="1389" name="Google Shape;1389;p174"/>
          <p:cNvPicPr preferRelativeResize="0"/>
          <p:nvPr/>
        </p:nvPicPr>
        <p:blipFill>
          <a:blip r:embed="rId4">
            <a:alphaModFix/>
          </a:blip>
          <a:stretch>
            <a:fillRect/>
          </a:stretch>
        </p:blipFill>
        <p:spPr>
          <a:xfrm>
            <a:off x="1032145" y="4144199"/>
            <a:ext cx="8111854" cy="9993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75"/>
          <p:cNvSpPr txBox="1"/>
          <p:nvPr>
            <p:ph type="title"/>
          </p:nvPr>
        </p:nvSpPr>
        <p:spPr>
          <a:xfrm>
            <a:off x="1303800" y="3699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Can test for particular keys, delete elements, etc</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395" name="Google Shape;1395;p175"/>
          <p:cNvSpPr txBox="1"/>
          <p:nvPr/>
        </p:nvSpPr>
        <p:spPr>
          <a:xfrm>
            <a:off x="3606850" y="1592250"/>
            <a:ext cx="53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Does the dict have a particular key?</a:t>
            </a:r>
            <a:endParaRPr/>
          </a:p>
        </p:txBody>
      </p:sp>
      <p:pic>
        <p:nvPicPr>
          <p:cNvPr id="1396" name="Google Shape;1396;p175"/>
          <p:cNvPicPr preferRelativeResize="0"/>
          <p:nvPr/>
        </p:nvPicPr>
        <p:blipFill>
          <a:blip r:embed="rId3">
            <a:alphaModFix/>
          </a:blip>
          <a:stretch>
            <a:fillRect/>
          </a:stretch>
        </p:blipFill>
        <p:spPr>
          <a:xfrm>
            <a:off x="3606850" y="1992450"/>
            <a:ext cx="4942400" cy="1883416"/>
          </a:xfrm>
          <a:prstGeom prst="rect">
            <a:avLst/>
          </a:prstGeom>
          <a:noFill/>
          <a:ln>
            <a:noFill/>
          </a:ln>
        </p:spPr>
      </p:pic>
      <p:pic>
        <p:nvPicPr>
          <p:cNvPr id="1397" name="Google Shape;1397;p175"/>
          <p:cNvPicPr preferRelativeResize="0"/>
          <p:nvPr/>
        </p:nvPicPr>
        <p:blipFill>
          <a:blip r:embed="rId4">
            <a:alphaModFix/>
          </a:blip>
          <a:stretch>
            <a:fillRect/>
          </a:stretch>
        </p:blipFill>
        <p:spPr>
          <a:xfrm>
            <a:off x="152400" y="1992450"/>
            <a:ext cx="3331833" cy="2998650"/>
          </a:xfrm>
          <a:prstGeom prst="rect">
            <a:avLst/>
          </a:prstGeom>
          <a:noFill/>
          <a:ln>
            <a:noFill/>
          </a:ln>
        </p:spPr>
      </p:pic>
      <p:sp>
        <p:nvSpPr>
          <p:cNvPr id="1398" name="Google Shape;1398;p175"/>
          <p:cNvSpPr txBox="1"/>
          <p:nvPr/>
        </p:nvSpPr>
        <p:spPr>
          <a:xfrm>
            <a:off x="228600" y="1524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Delete an element of a dict:</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7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The keys and values can be reached as lists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404" name="Google Shape;1404;p176"/>
          <p:cNvPicPr preferRelativeResize="0"/>
          <p:nvPr/>
        </p:nvPicPr>
        <p:blipFill>
          <a:blip r:embed="rId3">
            <a:alphaModFix/>
          </a:blip>
          <a:stretch>
            <a:fillRect/>
          </a:stretch>
        </p:blipFill>
        <p:spPr>
          <a:xfrm>
            <a:off x="1307513" y="1385025"/>
            <a:ext cx="6528975" cy="35156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77"/>
          <p:cNvSpPr txBox="1"/>
          <p:nvPr>
            <p:ph type="title"/>
          </p:nvPr>
        </p:nvSpPr>
        <p:spPr>
          <a:xfrm>
            <a:off x="1303800" y="1413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Caution: two variables can alter the same dictionary</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410" name="Google Shape;1410;p177"/>
          <p:cNvPicPr preferRelativeResize="0"/>
          <p:nvPr/>
        </p:nvPicPr>
        <p:blipFill>
          <a:blip r:embed="rId3">
            <a:alphaModFix/>
          </a:blip>
          <a:stretch>
            <a:fillRect/>
          </a:stretch>
        </p:blipFill>
        <p:spPr>
          <a:xfrm>
            <a:off x="1806025" y="1140675"/>
            <a:ext cx="5095000" cy="1674450"/>
          </a:xfrm>
          <a:prstGeom prst="rect">
            <a:avLst/>
          </a:prstGeom>
          <a:noFill/>
          <a:ln>
            <a:noFill/>
          </a:ln>
        </p:spPr>
      </p:pic>
      <p:pic>
        <p:nvPicPr>
          <p:cNvPr id="1411" name="Google Shape;1411;p177"/>
          <p:cNvPicPr preferRelativeResize="0"/>
          <p:nvPr/>
        </p:nvPicPr>
        <p:blipFill>
          <a:blip r:embed="rId4">
            <a:alphaModFix/>
          </a:blip>
          <a:stretch>
            <a:fillRect/>
          </a:stretch>
        </p:blipFill>
        <p:spPr>
          <a:xfrm>
            <a:off x="1037425" y="3060150"/>
            <a:ext cx="2939230" cy="1930950"/>
          </a:xfrm>
          <a:prstGeom prst="rect">
            <a:avLst/>
          </a:prstGeom>
          <a:noFill/>
          <a:ln>
            <a:noFill/>
          </a:ln>
        </p:spPr>
      </p:pic>
      <p:pic>
        <p:nvPicPr>
          <p:cNvPr id="1412" name="Google Shape;1412;p177"/>
          <p:cNvPicPr preferRelativeResize="0"/>
          <p:nvPr/>
        </p:nvPicPr>
        <p:blipFill>
          <a:blip r:embed="rId5">
            <a:alphaModFix/>
          </a:blip>
          <a:stretch>
            <a:fillRect/>
          </a:stretch>
        </p:blipFill>
        <p:spPr>
          <a:xfrm>
            <a:off x="4226149" y="2818450"/>
            <a:ext cx="2584424" cy="2325049"/>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Any constant object can be used as key</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418" name="Google Shape;1418;p178"/>
          <p:cNvPicPr preferRelativeResize="0"/>
          <p:nvPr/>
        </p:nvPicPr>
        <p:blipFill>
          <a:blip r:embed="rId3">
            <a:alphaModFix/>
          </a:blip>
          <a:stretch>
            <a:fillRect/>
          </a:stretch>
        </p:blipFill>
        <p:spPr>
          <a:xfrm>
            <a:off x="621225" y="1491800"/>
            <a:ext cx="8367652" cy="34320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7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Example: Polynomials represented by dictionaries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424" name="Google Shape;1424;p179"/>
          <p:cNvSpPr txBox="1"/>
          <p:nvPr/>
        </p:nvSpPr>
        <p:spPr>
          <a:xfrm>
            <a:off x="904625" y="1925575"/>
            <a:ext cx="4148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information in the polynomial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p(x)=-1+x</a:t>
            </a:r>
            <a:r>
              <a:rPr baseline="30000" lang="en"/>
              <a:t>2 </a:t>
            </a:r>
            <a:r>
              <a:rPr lang="en"/>
              <a:t>+3x</a:t>
            </a:r>
            <a:r>
              <a:rPr baseline="30000" lang="en"/>
              <a:t>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be represented by a dict with power as key (int) and coefficient as value (float):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 = {0: -1, 2: 1, 7: 3.5}</a:t>
            </a:r>
            <a:endParaRPr/>
          </a:p>
        </p:txBody>
      </p:sp>
      <p:pic>
        <p:nvPicPr>
          <p:cNvPr id="1425" name="Google Shape;1425;p179"/>
          <p:cNvPicPr preferRelativeResize="0"/>
          <p:nvPr/>
        </p:nvPicPr>
        <p:blipFill>
          <a:blip r:embed="rId3">
            <a:alphaModFix/>
          </a:blip>
          <a:stretch>
            <a:fillRect/>
          </a:stretch>
        </p:blipFill>
        <p:spPr>
          <a:xfrm>
            <a:off x="4863900" y="1680050"/>
            <a:ext cx="3996850" cy="243082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80"/>
          <p:cNvSpPr txBox="1"/>
          <p:nvPr>
            <p:ph type="title"/>
          </p:nvPr>
        </p:nvSpPr>
        <p:spPr>
          <a:xfrm>
            <a:off x="2113500" y="163700"/>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Example: Read File data into a dictionary</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431" name="Google Shape;1431;p180"/>
          <p:cNvPicPr preferRelativeResize="0"/>
          <p:nvPr/>
        </p:nvPicPr>
        <p:blipFill>
          <a:blip r:embed="rId3">
            <a:alphaModFix/>
          </a:blip>
          <a:stretch>
            <a:fillRect/>
          </a:stretch>
        </p:blipFill>
        <p:spPr>
          <a:xfrm>
            <a:off x="232625" y="2887650"/>
            <a:ext cx="4051351" cy="2036275"/>
          </a:xfrm>
          <a:prstGeom prst="rect">
            <a:avLst/>
          </a:prstGeom>
          <a:noFill/>
          <a:ln>
            <a:noFill/>
          </a:ln>
        </p:spPr>
      </p:pic>
      <p:pic>
        <p:nvPicPr>
          <p:cNvPr id="1432" name="Google Shape;1432;p180"/>
          <p:cNvPicPr preferRelativeResize="0"/>
          <p:nvPr/>
        </p:nvPicPr>
        <p:blipFill>
          <a:blip r:embed="rId4">
            <a:alphaModFix/>
          </a:blip>
          <a:stretch>
            <a:fillRect/>
          </a:stretch>
        </p:blipFill>
        <p:spPr>
          <a:xfrm>
            <a:off x="0" y="749450"/>
            <a:ext cx="5830950" cy="2036275"/>
          </a:xfrm>
          <a:prstGeom prst="rect">
            <a:avLst/>
          </a:prstGeom>
          <a:noFill/>
          <a:ln>
            <a:noFill/>
          </a:ln>
        </p:spPr>
      </p:pic>
      <p:pic>
        <p:nvPicPr>
          <p:cNvPr id="1433" name="Google Shape;1433;p180"/>
          <p:cNvPicPr preferRelativeResize="0"/>
          <p:nvPr/>
        </p:nvPicPr>
        <p:blipFill>
          <a:blip r:embed="rId5">
            <a:alphaModFix/>
          </a:blip>
          <a:stretch>
            <a:fillRect/>
          </a:stretch>
        </p:blipFill>
        <p:spPr>
          <a:xfrm>
            <a:off x="5830950" y="2248563"/>
            <a:ext cx="3331150" cy="27399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8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A tabular file can be read into a nested dictionary</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439" name="Google Shape;1439;p181"/>
          <p:cNvPicPr preferRelativeResize="0"/>
          <p:nvPr/>
        </p:nvPicPr>
        <p:blipFill>
          <a:blip r:embed="rId3">
            <a:alphaModFix/>
          </a:blip>
          <a:stretch>
            <a:fillRect/>
          </a:stretch>
        </p:blipFill>
        <p:spPr>
          <a:xfrm>
            <a:off x="152400" y="1750275"/>
            <a:ext cx="8515784" cy="3240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Standard Data Types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380" name="Google Shape;380;p29"/>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The data stored in memory can be of many types. For example, a person's age is stored as a numeric value and his or her address is stored as alphanumeric characters. Python has various standard data types that are used to define the operations possible on them and the storage method for each of them.</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Python has five standard data types −</a:t>
            </a:r>
            <a:endParaRPr sz="1600">
              <a:solidFill>
                <a:srgbClr val="000000"/>
              </a:solidFill>
              <a:latin typeface="Arial"/>
              <a:ea typeface="Arial"/>
              <a:cs typeface="Arial"/>
              <a:sym typeface="Arial"/>
            </a:endParaRPr>
          </a:p>
          <a:p>
            <a:pPr indent="-330200" lvl="0" marL="457200" rtl="0" algn="l">
              <a:spcBef>
                <a:spcPts val="700"/>
              </a:spcBef>
              <a:spcAft>
                <a:spcPts val="0"/>
              </a:spcAft>
              <a:buClr>
                <a:srgbClr val="000000"/>
              </a:buClr>
              <a:buSzPts val="1600"/>
              <a:buFont typeface="Arial"/>
              <a:buChar char="●"/>
            </a:pPr>
            <a:r>
              <a:rPr lang="en" sz="1600">
                <a:solidFill>
                  <a:srgbClr val="000000"/>
                </a:solidFill>
                <a:latin typeface="Arial"/>
                <a:ea typeface="Arial"/>
                <a:cs typeface="Arial"/>
                <a:sym typeface="Arial"/>
              </a:rPr>
              <a:t>Numbers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String</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List</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Tuple</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Dictionary</a:t>
            </a:r>
            <a:endParaRPr sz="1600">
              <a:solidFill>
                <a:srgbClr val="000000"/>
              </a:solidFill>
              <a:latin typeface="Arial"/>
              <a:ea typeface="Arial"/>
              <a:cs typeface="Arial"/>
              <a:sym typeface="Arial"/>
            </a:endParaRPr>
          </a:p>
          <a:p>
            <a:pPr indent="0" lvl="0" marL="457200" rtl="0" algn="l">
              <a:spcBef>
                <a:spcPts val="40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16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82"/>
          <p:cNvSpPr txBox="1"/>
          <p:nvPr/>
        </p:nvSpPr>
        <p:spPr>
          <a:xfrm>
            <a:off x="1524950" y="387700"/>
            <a:ext cx="49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must first develop the plan (algorithm) for doing this</a:t>
            </a:r>
            <a:endParaRPr/>
          </a:p>
        </p:txBody>
      </p:sp>
      <p:sp>
        <p:nvSpPr>
          <p:cNvPr id="1445" name="Google Shape;1445;p182"/>
          <p:cNvSpPr txBox="1"/>
          <p:nvPr/>
        </p:nvSpPr>
        <p:spPr>
          <a:xfrm>
            <a:off x="1033875" y="1460350"/>
            <a:ext cx="7469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 Examine the first line:</a:t>
            </a:r>
            <a:endParaRPr/>
          </a:p>
          <a:p>
            <a:pPr indent="0" lvl="0" marL="0" rtl="0" algn="l">
              <a:spcBef>
                <a:spcPts val="0"/>
              </a:spcBef>
              <a:spcAft>
                <a:spcPts val="0"/>
              </a:spcAft>
              <a:buNone/>
            </a:pPr>
            <a:r>
              <a:rPr lang="en"/>
              <a:t>1 split it into words</a:t>
            </a:r>
            <a:endParaRPr/>
          </a:p>
          <a:p>
            <a:pPr indent="0" lvl="0" marL="0" rtl="0" algn="l">
              <a:spcBef>
                <a:spcPts val="0"/>
              </a:spcBef>
              <a:spcAft>
                <a:spcPts val="0"/>
              </a:spcAft>
              <a:buNone/>
            </a:pPr>
            <a:r>
              <a:rPr lang="en"/>
              <a:t>2 initialize a dictionary with the property names as keys and empty dictionaries {} as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For each of the remaining lines:</a:t>
            </a:r>
            <a:endParaRPr/>
          </a:p>
          <a:p>
            <a:pPr indent="0" lvl="0" marL="0" rtl="0" algn="l">
              <a:spcBef>
                <a:spcPts val="0"/>
              </a:spcBef>
              <a:spcAft>
                <a:spcPts val="0"/>
              </a:spcAft>
              <a:buNone/>
            </a:pPr>
            <a:r>
              <a:rPr lang="en"/>
              <a:t>1 split line into words</a:t>
            </a:r>
            <a:endParaRPr/>
          </a:p>
          <a:p>
            <a:pPr indent="0" lvl="0" marL="0" rtl="0" algn="l">
              <a:spcBef>
                <a:spcPts val="0"/>
              </a:spcBef>
              <a:spcAft>
                <a:spcPts val="0"/>
              </a:spcAft>
              <a:buNone/>
            </a:pPr>
            <a:r>
              <a:rPr lang="en"/>
              <a:t>2 for each word after the first: if word is not no, convert to float and store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83"/>
          <p:cNvSpPr txBox="1"/>
          <p:nvPr>
            <p:ph type="title"/>
          </p:nvPr>
        </p:nvSpPr>
        <p:spPr>
          <a:xfrm>
            <a:off x="1303800" y="651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Complete Python Code</a:t>
            </a:r>
            <a:endParaRPr/>
          </a:p>
        </p:txBody>
      </p:sp>
      <p:pic>
        <p:nvPicPr>
          <p:cNvPr id="1451" name="Google Shape;1451;p183"/>
          <p:cNvPicPr preferRelativeResize="0"/>
          <p:nvPr/>
        </p:nvPicPr>
        <p:blipFill>
          <a:blip r:embed="rId3">
            <a:alphaModFix/>
          </a:blip>
          <a:stretch>
            <a:fillRect/>
          </a:stretch>
        </p:blipFill>
        <p:spPr>
          <a:xfrm>
            <a:off x="0" y="1293075"/>
            <a:ext cx="3386125" cy="1997500"/>
          </a:xfrm>
          <a:prstGeom prst="rect">
            <a:avLst/>
          </a:prstGeom>
          <a:noFill/>
          <a:ln>
            <a:noFill/>
          </a:ln>
        </p:spPr>
      </p:pic>
      <p:pic>
        <p:nvPicPr>
          <p:cNvPr id="1452" name="Google Shape;1452;p183"/>
          <p:cNvPicPr preferRelativeResize="0"/>
          <p:nvPr/>
        </p:nvPicPr>
        <p:blipFill>
          <a:blip r:embed="rId4">
            <a:alphaModFix/>
          </a:blip>
          <a:stretch>
            <a:fillRect/>
          </a:stretch>
        </p:blipFill>
        <p:spPr>
          <a:xfrm>
            <a:off x="3386125" y="699587"/>
            <a:ext cx="5757876" cy="4291513"/>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8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String Manipulation (Part2)</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458" name="Google Shape;1458;p184"/>
          <p:cNvPicPr preferRelativeResize="0"/>
          <p:nvPr/>
        </p:nvPicPr>
        <p:blipFill>
          <a:blip r:embed="rId3">
            <a:alphaModFix/>
          </a:blip>
          <a:stretch>
            <a:fillRect/>
          </a:stretch>
        </p:blipFill>
        <p:spPr>
          <a:xfrm>
            <a:off x="152400" y="1750275"/>
            <a:ext cx="3931376" cy="2694675"/>
          </a:xfrm>
          <a:prstGeom prst="rect">
            <a:avLst/>
          </a:prstGeom>
          <a:noFill/>
          <a:ln>
            <a:noFill/>
          </a:ln>
        </p:spPr>
      </p:pic>
      <p:sp>
        <p:nvSpPr>
          <p:cNvPr id="1459" name="Google Shape;1459;p184"/>
          <p:cNvSpPr txBox="1"/>
          <p:nvPr/>
        </p:nvSpPr>
        <p:spPr>
          <a:xfrm>
            <a:off x="4794575" y="1486175"/>
            <a:ext cx="324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String manipulation is key to interpret the content of files</a:t>
            </a:r>
            <a:endParaRPr/>
          </a:p>
        </p:txBody>
      </p:sp>
      <p:sp>
        <p:nvSpPr>
          <p:cNvPr id="1460" name="Google Shape;1460;p184"/>
          <p:cNvSpPr txBox="1"/>
          <p:nvPr/>
        </p:nvSpPr>
        <p:spPr>
          <a:xfrm>
            <a:off x="4639475" y="2300350"/>
            <a:ext cx="3694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Text in Python is represented as strings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Inspecting and manipulating strings is the way we can understand the contents of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Plan: first show basic operations, then address real examples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8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String Manipulation (Part2)</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466" name="Google Shape;1466;p185"/>
          <p:cNvPicPr preferRelativeResize="0"/>
          <p:nvPr/>
        </p:nvPicPr>
        <p:blipFill>
          <a:blip r:embed="rId3">
            <a:alphaModFix/>
          </a:blip>
          <a:stretch>
            <a:fillRect/>
          </a:stretch>
        </p:blipFill>
        <p:spPr>
          <a:xfrm>
            <a:off x="165325" y="2448150"/>
            <a:ext cx="3781525" cy="2230125"/>
          </a:xfrm>
          <a:prstGeom prst="rect">
            <a:avLst/>
          </a:prstGeom>
          <a:noFill/>
          <a:ln>
            <a:noFill/>
          </a:ln>
        </p:spPr>
      </p:pic>
      <p:pic>
        <p:nvPicPr>
          <p:cNvPr id="1467" name="Google Shape;1467;p185"/>
          <p:cNvPicPr preferRelativeResize="0"/>
          <p:nvPr/>
        </p:nvPicPr>
        <p:blipFill>
          <a:blip r:embed="rId4">
            <a:alphaModFix/>
          </a:blip>
          <a:stretch>
            <a:fillRect/>
          </a:stretch>
        </p:blipFill>
        <p:spPr>
          <a:xfrm>
            <a:off x="4572005" y="2571748"/>
            <a:ext cx="3624645" cy="2348775"/>
          </a:xfrm>
          <a:prstGeom prst="rect">
            <a:avLst/>
          </a:prstGeom>
          <a:noFill/>
          <a:ln>
            <a:noFill/>
          </a:ln>
        </p:spPr>
      </p:pic>
      <p:sp>
        <p:nvSpPr>
          <p:cNvPr id="1468" name="Google Shape;1468;p185"/>
          <p:cNvSpPr txBox="1"/>
          <p:nvPr/>
        </p:nvSpPr>
        <p:spPr>
          <a:xfrm>
            <a:off x="152400" y="1676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 string used for illustrations:</a:t>
            </a:r>
            <a:endParaRPr/>
          </a:p>
        </p:txBody>
      </p:sp>
      <p:sp>
        <p:nvSpPr>
          <p:cNvPr id="1469" name="Google Shape;1469;p185"/>
          <p:cNvSpPr txBox="1"/>
          <p:nvPr/>
        </p:nvSpPr>
        <p:spPr>
          <a:xfrm>
            <a:off x="4200075" y="1305250"/>
            <a:ext cx="458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Strings behave much like lists/tuples - they are a sequence of characters:</a:t>
            </a:r>
            <a:endParaRPr/>
          </a:p>
        </p:txBody>
      </p:sp>
      <p:sp>
        <p:nvSpPr>
          <p:cNvPr id="1470" name="Google Shape;1470;p185"/>
          <p:cNvSpPr txBox="1"/>
          <p:nvPr/>
        </p:nvSpPr>
        <p:spPr>
          <a:xfrm>
            <a:off x="4122775" y="1920850"/>
            <a:ext cx="45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Substrings are just as slices of lists and arrays:</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8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Substituting a substring by another string</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476" name="Google Shape;1476;p186"/>
          <p:cNvPicPr preferRelativeResize="0"/>
          <p:nvPr/>
        </p:nvPicPr>
        <p:blipFill>
          <a:blip r:embed="rId3">
            <a:alphaModFix/>
          </a:blip>
          <a:stretch>
            <a:fillRect/>
          </a:stretch>
        </p:blipFill>
        <p:spPr>
          <a:xfrm>
            <a:off x="152400" y="1602511"/>
            <a:ext cx="5316375" cy="2636365"/>
          </a:xfrm>
          <a:prstGeom prst="rect">
            <a:avLst/>
          </a:prstGeom>
          <a:noFill/>
          <a:ln>
            <a:noFill/>
          </a:ln>
        </p:spPr>
      </p:pic>
      <p:pic>
        <p:nvPicPr>
          <p:cNvPr id="1477" name="Google Shape;1477;p186"/>
          <p:cNvPicPr preferRelativeResize="0"/>
          <p:nvPr/>
        </p:nvPicPr>
        <p:blipFill>
          <a:blip r:embed="rId4">
            <a:alphaModFix/>
          </a:blip>
          <a:stretch>
            <a:fillRect/>
          </a:stretch>
        </p:blipFill>
        <p:spPr>
          <a:xfrm>
            <a:off x="5468763" y="1750275"/>
            <a:ext cx="3559961" cy="17907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Splitting a string into a list of substrings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483" name="Google Shape;1483;p187"/>
          <p:cNvPicPr preferRelativeResize="0"/>
          <p:nvPr/>
        </p:nvPicPr>
        <p:blipFill>
          <a:blip r:embed="rId3">
            <a:alphaModFix/>
          </a:blip>
          <a:stretch>
            <a:fillRect/>
          </a:stretch>
        </p:blipFill>
        <p:spPr>
          <a:xfrm>
            <a:off x="165325" y="1414163"/>
            <a:ext cx="5275426" cy="2784249"/>
          </a:xfrm>
          <a:prstGeom prst="rect">
            <a:avLst/>
          </a:prstGeom>
          <a:noFill/>
          <a:ln>
            <a:noFill/>
          </a:ln>
        </p:spPr>
      </p:pic>
      <p:pic>
        <p:nvPicPr>
          <p:cNvPr id="1484" name="Google Shape;1484;p187"/>
          <p:cNvPicPr preferRelativeResize="0"/>
          <p:nvPr/>
        </p:nvPicPr>
        <p:blipFill>
          <a:blip r:embed="rId4">
            <a:alphaModFix/>
          </a:blip>
          <a:stretch>
            <a:fillRect/>
          </a:stretch>
        </p:blipFill>
        <p:spPr>
          <a:xfrm>
            <a:off x="4919975" y="1750275"/>
            <a:ext cx="4071624" cy="22947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8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Splitting a string into lines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490" name="Google Shape;1490;p188"/>
          <p:cNvSpPr txBox="1"/>
          <p:nvPr/>
        </p:nvSpPr>
        <p:spPr>
          <a:xfrm>
            <a:off x="775400" y="1331100"/>
            <a:ext cx="721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Very often, a string contains lots of text and we want to split the text into separate 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Lines may be separated by different control characters on different platforms: </a:t>
            </a:r>
            <a:endParaRPr/>
          </a:p>
          <a:p>
            <a:pPr indent="0" lvl="0" marL="0" rtl="0" algn="l">
              <a:spcBef>
                <a:spcPts val="0"/>
              </a:spcBef>
              <a:spcAft>
                <a:spcPts val="0"/>
              </a:spcAft>
              <a:buNone/>
            </a:pPr>
            <a:r>
              <a:rPr lang="en"/>
              <a:t> \n on Unix/Linux/Mac, \r\n on Windows</a:t>
            </a:r>
            <a:endParaRPr/>
          </a:p>
        </p:txBody>
      </p:sp>
      <p:pic>
        <p:nvPicPr>
          <p:cNvPr id="1491" name="Google Shape;1491;p188"/>
          <p:cNvPicPr preferRelativeResize="0"/>
          <p:nvPr/>
        </p:nvPicPr>
        <p:blipFill>
          <a:blip r:embed="rId3">
            <a:alphaModFix/>
          </a:blip>
          <a:stretch>
            <a:fillRect/>
          </a:stretch>
        </p:blipFill>
        <p:spPr>
          <a:xfrm>
            <a:off x="1303800" y="2517275"/>
            <a:ext cx="6338682" cy="24609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8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Strings are constant - immutable - objects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497" name="Google Shape;1497;p189"/>
          <p:cNvSpPr txBox="1"/>
          <p:nvPr/>
        </p:nvSpPr>
        <p:spPr>
          <a:xfrm>
            <a:off x="594475" y="1227700"/>
            <a:ext cx="767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cannot change a string in-place (as you can with lists and arrays) </a:t>
            </a:r>
            <a:endParaRPr/>
          </a:p>
          <a:p>
            <a:pPr indent="0" lvl="0" marL="0" rtl="0" algn="l">
              <a:spcBef>
                <a:spcPts val="0"/>
              </a:spcBef>
              <a:spcAft>
                <a:spcPts val="0"/>
              </a:spcAft>
              <a:buNone/>
            </a:pPr>
            <a:r>
              <a:rPr lang="en"/>
              <a:t>- all changes of a strings results in a new string</a:t>
            </a:r>
            <a:endParaRPr/>
          </a:p>
        </p:txBody>
      </p:sp>
      <p:pic>
        <p:nvPicPr>
          <p:cNvPr id="1498" name="Google Shape;1498;p189"/>
          <p:cNvPicPr preferRelativeResize="0"/>
          <p:nvPr/>
        </p:nvPicPr>
        <p:blipFill>
          <a:blip r:embed="rId3">
            <a:alphaModFix/>
          </a:blip>
          <a:stretch>
            <a:fillRect/>
          </a:stretch>
        </p:blipFill>
        <p:spPr>
          <a:xfrm>
            <a:off x="152400" y="1995700"/>
            <a:ext cx="4175825" cy="2527475"/>
          </a:xfrm>
          <a:prstGeom prst="rect">
            <a:avLst/>
          </a:prstGeom>
          <a:noFill/>
          <a:ln>
            <a:noFill/>
          </a:ln>
        </p:spPr>
      </p:pic>
      <p:pic>
        <p:nvPicPr>
          <p:cNvPr id="1499" name="Google Shape;1499;p189"/>
          <p:cNvPicPr preferRelativeResize="0"/>
          <p:nvPr/>
        </p:nvPicPr>
        <p:blipFill>
          <a:blip r:embed="rId4">
            <a:alphaModFix/>
          </a:blip>
          <a:stretch>
            <a:fillRect/>
          </a:stretch>
        </p:blipFill>
        <p:spPr>
          <a:xfrm>
            <a:off x="1773794" y="4070850"/>
            <a:ext cx="6839730" cy="8858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9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Stripping of leading/trailing whitespace</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505" name="Google Shape;1505;p190"/>
          <p:cNvPicPr preferRelativeResize="0"/>
          <p:nvPr/>
        </p:nvPicPr>
        <p:blipFill>
          <a:blip r:embed="rId3">
            <a:alphaModFix/>
          </a:blip>
          <a:stretch>
            <a:fillRect/>
          </a:stretch>
        </p:blipFill>
        <p:spPr>
          <a:xfrm>
            <a:off x="152400" y="1750275"/>
            <a:ext cx="8839201" cy="3075084"/>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9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Some convenient string functions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511" name="Google Shape;1511;p191"/>
          <p:cNvPicPr preferRelativeResize="0"/>
          <p:nvPr/>
        </p:nvPicPr>
        <p:blipFill>
          <a:blip r:embed="rId3">
            <a:alphaModFix/>
          </a:blip>
          <a:stretch>
            <a:fillRect/>
          </a:stretch>
        </p:blipFill>
        <p:spPr>
          <a:xfrm>
            <a:off x="152400" y="1750275"/>
            <a:ext cx="4143173" cy="3240826"/>
          </a:xfrm>
          <a:prstGeom prst="rect">
            <a:avLst/>
          </a:prstGeom>
          <a:noFill/>
          <a:ln>
            <a:noFill/>
          </a:ln>
        </p:spPr>
      </p:pic>
      <p:pic>
        <p:nvPicPr>
          <p:cNvPr id="1512" name="Google Shape;1512;p191"/>
          <p:cNvPicPr preferRelativeResize="0"/>
          <p:nvPr/>
        </p:nvPicPr>
        <p:blipFill>
          <a:blip r:embed="rId4">
            <a:alphaModFix/>
          </a:blip>
          <a:stretch>
            <a:fillRect/>
          </a:stretch>
        </p:blipFill>
        <p:spPr>
          <a:xfrm>
            <a:off x="4447973" y="1750275"/>
            <a:ext cx="4227694" cy="3240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0"/>
          <p:cNvSpPr txBox="1"/>
          <p:nvPr>
            <p:ph type="title"/>
          </p:nvPr>
        </p:nvSpPr>
        <p:spPr>
          <a:xfrm>
            <a:off x="1303800" y="24465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Python Numbers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386" name="Google Shape;386;p30"/>
          <p:cNvSpPr txBox="1"/>
          <p:nvPr>
            <p:ph idx="1" type="body"/>
          </p:nvPr>
        </p:nvSpPr>
        <p:spPr>
          <a:xfrm>
            <a:off x="1303800" y="7631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highlight>
                  <a:srgbClr val="FFFFFF"/>
                </a:highlight>
                <a:latin typeface="Arial"/>
                <a:ea typeface="Arial"/>
                <a:cs typeface="Arial"/>
                <a:sym typeface="Arial"/>
              </a:rPr>
              <a:t>Number data types store numeric values. Number objects are created when you assign a value to them. For example −</a:t>
            </a:r>
            <a:endParaRPr sz="16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var1 = 1  ; var2 = 10</a:t>
            </a:r>
            <a:endParaRPr sz="1600">
              <a:solidFill>
                <a:srgbClr val="000000"/>
              </a:solidFill>
              <a:highlight>
                <a:srgbClr val="EEEEEE"/>
              </a:highlight>
              <a:latin typeface="Courier New"/>
              <a:ea typeface="Courier New"/>
              <a:cs typeface="Courier New"/>
              <a:sym typeface="Courier New"/>
            </a:endParaRPr>
          </a:p>
          <a:p>
            <a:pPr indent="0" lvl="0" marL="25400" marR="25400" rtl="0" algn="just">
              <a:spcBef>
                <a:spcPts val="1200"/>
              </a:spcBef>
              <a:spcAft>
                <a:spcPts val="0"/>
              </a:spcAft>
              <a:buNone/>
            </a:pPr>
            <a:r>
              <a:rPr lang="en" sz="1600">
                <a:solidFill>
                  <a:srgbClr val="000000"/>
                </a:solidFill>
                <a:latin typeface="Arial"/>
                <a:ea typeface="Arial"/>
                <a:cs typeface="Arial"/>
                <a:sym typeface="Arial"/>
              </a:rPr>
              <a:t>You can delete a single object or multiple objects by using the del statement. For example −</a:t>
            </a:r>
            <a:endParaRPr sz="1600">
              <a:solidFill>
                <a:srgbClr val="000000"/>
              </a:solidFill>
              <a:latin typeface="Arial"/>
              <a:ea typeface="Arial"/>
              <a:cs typeface="Arial"/>
              <a:sym typeface="Arial"/>
            </a:endParaRPr>
          </a:p>
          <a:p>
            <a:pPr indent="0" lvl="0" marL="0" rtl="0" algn="l">
              <a:spcBef>
                <a:spcPts val="700"/>
              </a:spcBef>
              <a:spcAft>
                <a:spcPts val="0"/>
              </a:spcAft>
              <a:buNone/>
            </a:pPr>
            <a:r>
              <a:rPr lang="en" sz="1600">
                <a:solidFill>
                  <a:srgbClr val="000000"/>
                </a:solidFill>
                <a:highlight>
                  <a:srgbClr val="EEEEEE"/>
                </a:highlight>
                <a:latin typeface="Courier New"/>
                <a:ea typeface="Courier New"/>
                <a:cs typeface="Courier New"/>
                <a:sym typeface="Courier New"/>
              </a:rPr>
              <a:t>del var ; del var_a, var_b</a:t>
            </a:r>
            <a:endParaRPr sz="1600">
              <a:solidFill>
                <a:srgbClr val="000000"/>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25400" marR="25400" rtl="0" algn="just">
              <a:spcBef>
                <a:spcPts val="600"/>
              </a:spcBef>
              <a:spcAft>
                <a:spcPts val="0"/>
              </a:spcAft>
              <a:buNone/>
            </a:pPr>
            <a:r>
              <a:rPr lang="en" sz="1600">
                <a:solidFill>
                  <a:srgbClr val="000000"/>
                </a:solidFill>
                <a:latin typeface="Arial"/>
                <a:ea typeface="Arial"/>
                <a:cs typeface="Arial"/>
                <a:sym typeface="Arial"/>
              </a:rPr>
              <a:t>Python supports four different numerical types −</a:t>
            </a:r>
            <a:endParaRPr sz="1600">
              <a:solidFill>
                <a:srgbClr val="000000"/>
              </a:solidFill>
              <a:latin typeface="Arial"/>
              <a:ea typeface="Arial"/>
              <a:cs typeface="Arial"/>
              <a:sym typeface="Arial"/>
            </a:endParaRPr>
          </a:p>
          <a:p>
            <a:pPr indent="-330200" lvl="0" marL="457200" rtl="0" algn="l">
              <a:spcBef>
                <a:spcPts val="700"/>
              </a:spcBef>
              <a:spcAft>
                <a:spcPts val="0"/>
              </a:spcAft>
              <a:buClr>
                <a:srgbClr val="000000"/>
              </a:buClr>
              <a:buSzPts val="1600"/>
              <a:buFont typeface="Arial"/>
              <a:buChar char="●"/>
            </a:pPr>
            <a:r>
              <a:rPr lang="en" sz="1600">
                <a:solidFill>
                  <a:srgbClr val="000000"/>
                </a:solidFill>
                <a:latin typeface="Arial"/>
                <a:ea typeface="Arial"/>
                <a:cs typeface="Arial"/>
                <a:sym typeface="Arial"/>
              </a:rPr>
              <a:t>int (signed integers)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long (long integers, they can also be represented in octal and hexadecimal)</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float (floating point real values)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complex (complex numbers)</a:t>
            </a:r>
            <a:endParaRPr sz="1600">
              <a:solidFill>
                <a:srgbClr val="000000"/>
              </a:solidFill>
              <a:latin typeface="Arial"/>
              <a:ea typeface="Arial"/>
              <a:cs typeface="Arial"/>
              <a:sym typeface="Arial"/>
            </a:endParaRPr>
          </a:p>
          <a:p>
            <a:pPr indent="0" lvl="0" marL="0" rtl="0" algn="l">
              <a:spcBef>
                <a:spcPts val="400"/>
              </a:spcBef>
              <a:spcAft>
                <a:spcPts val="1200"/>
              </a:spcAft>
              <a:buNone/>
            </a:pPr>
            <a:r>
              <a:t/>
            </a:r>
            <a:endParaRPr sz="1600">
              <a:solidFill>
                <a:srgbClr val="000000"/>
              </a:solidFill>
              <a:highlight>
                <a:srgbClr val="FFFFFF"/>
              </a:highlight>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9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Joining a list of substrings to a new string</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
        <p:nvSpPr>
          <p:cNvPr id="1518" name="Google Shape;1518;p192"/>
          <p:cNvSpPr txBox="1"/>
          <p:nvPr/>
        </p:nvSpPr>
        <p:spPr>
          <a:xfrm>
            <a:off x="219700" y="1447425"/>
            <a:ext cx="73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can put strings together with a delimiter in between:</a:t>
            </a:r>
            <a:endParaRPr/>
          </a:p>
        </p:txBody>
      </p:sp>
      <p:pic>
        <p:nvPicPr>
          <p:cNvPr id="1519" name="Google Shape;1519;p192"/>
          <p:cNvPicPr preferRelativeResize="0"/>
          <p:nvPr/>
        </p:nvPicPr>
        <p:blipFill>
          <a:blip r:embed="rId3">
            <a:alphaModFix/>
          </a:blip>
          <a:stretch>
            <a:fillRect/>
          </a:stretch>
        </p:blipFill>
        <p:spPr>
          <a:xfrm>
            <a:off x="152400" y="2000025"/>
            <a:ext cx="4776262" cy="2991075"/>
          </a:xfrm>
          <a:prstGeom prst="rect">
            <a:avLst/>
          </a:prstGeom>
          <a:noFill/>
          <a:ln>
            <a:noFill/>
          </a:ln>
        </p:spPr>
      </p:pic>
      <p:sp>
        <p:nvSpPr>
          <p:cNvPr id="1520" name="Google Shape;1520;p192"/>
          <p:cNvSpPr txBox="1"/>
          <p:nvPr/>
        </p:nvSpPr>
        <p:spPr>
          <a:xfrm>
            <a:off x="5334000" y="137160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These are inverse operations: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 = delimiter.join(stringlist)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stringlist = t.split(delimiter)</a:t>
            </a:r>
            <a:endParaRPr/>
          </a:p>
        </p:txBody>
      </p:sp>
      <p:pic>
        <p:nvPicPr>
          <p:cNvPr id="1521" name="Google Shape;1521;p192"/>
          <p:cNvPicPr preferRelativeResize="0"/>
          <p:nvPr/>
        </p:nvPicPr>
        <p:blipFill>
          <a:blip r:embed="rId4">
            <a:alphaModFix/>
          </a:blip>
          <a:stretch>
            <a:fillRect/>
          </a:stretch>
        </p:blipFill>
        <p:spPr>
          <a:xfrm>
            <a:off x="3049900" y="3530372"/>
            <a:ext cx="6026800" cy="1149575"/>
          </a:xfrm>
          <a:prstGeom prst="rect">
            <a:avLst/>
          </a:prstGeom>
          <a:noFill/>
          <a:ln>
            <a:noFill/>
          </a:ln>
        </p:spPr>
      </p:pic>
      <p:sp>
        <p:nvSpPr>
          <p:cNvPr id="1522" name="Google Shape;1522;p192"/>
          <p:cNvSpPr txBox="1"/>
          <p:nvPr/>
        </p:nvSpPr>
        <p:spPr>
          <a:xfrm>
            <a:off x="5479500" y="28819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Split of the first two words on a line: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9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Example: Read pairs of numbers (x,y) from a file</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528" name="Google Shape;1528;p193"/>
          <p:cNvPicPr preferRelativeResize="0"/>
          <p:nvPr/>
        </p:nvPicPr>
        <p:blipFill>
          <a:blip r:embed="rId3">
            <a:alphaModFix/>
          </a:blip>
          <a:stretch>
            <a:fillRect/>
          </a:stretch>
        </p:blipFill>
        <p:spPr>
          <a:xfrm>
            <a:off x="1690275" y="1698575"/>
            <a:ext cx="6762000" cy="3240826"/>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94"/>
          <p:cNvSpPr txBox="1"/>
          <p:nvPr>
            <p:ph type="title"/>
          </p:nvPr>
        </p:nvSpPr>
        <p:spPr>
          <a:xfrm>
            <a:off x="1303800" y="369975"/>
            <a:ext cx="7030500" cy="999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Implementation</a:t>
            </a:r>
            <a:endParaRPr>
              <a:solidFill>
                <a:srgbClr val="000000"/>
              </a:solidFill>
            </a:endParaRPr>
          </a:p>
        </p:txBody>
      </p:sp>
      <p:pic>
        <p:nvPicPr>
          <p:cNvPr id="1534" name="Google Shape;1534;p194"/>
          <p:cNvPicPr preferRelativeResize="0"/>
          <p:nvPr/>
        </p:nvPicPr>
        <p:blipFill>
          <a:blip r:embed="rId3">
            <a:alphaModFix/>
          </a:blip>
          <a:stretch>
            <a:fillRect/>
          </a:stretch>
        </p:blipFill>
        <p:spPr>
          <a:xfrm>
            <a:off x="152400" y="1293075"/>
            <a:ext cx="4299700" cy="2764851"/>
          </a:xfrm>
          <a:prstGeom prst="rect">
            <a:avLst/>
          </a:prstGeom>
          <a:noFill/>
          <a:ln>
            <a:noFill/>
          </a:ln>
        </p:spPr>
      </p:pic>
      <p:pic>
        <p:nvPicPr>
          <p:cNvPr id="1535" name="Google Shape;1535;p194"/>
          <p:cNvPicPr preferRelativeResize="0"/>
          <p:nvPr/>
        </p:nvPicPr>
        <p:blipFill>
          <a:blip r:embed="rId4">
            <a:alphaModFix/>
          </a:blip>
          <a:stretch>
            <a:fillRect/>
          </a:stretch>
        </p:blipFill>
        <p:spPr>
          <a:xfrm>
            <a:off x="4262848" y="1293075"/>
            <a:ext cx="4728751" cy="276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95"/>
          <p:cNvSpPr txBox="1"/>
          <p:nvPr>
            <p:ph type="title"/>
          </p:nvPr>
        </p:nvSpPr>
        <p:spPr>
          <a:xfrm>
            <a:off x="1303800" y="598575"/>
            <a:ext cx="7484100" cy="629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Alternative solution: Python syntax in file format</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541" name="Google Shape;1541;p195"/>
          <p:cNvPicPr preferRelativeResize="0"/>
          <p:nvPr/>
        </p:nvPicPr>
        <p:blipFill>
          <a:blip r:embed="rId3">
            <a:alphaModFix/>
          </a:blip>
          <a:stretch>
            <a:fillRect/>
          </a:stretch>
        </p:blipFill>
        <p:spPr>
          <a:xfrm>
            <a:off x="1018275" y="1393000"/>
            <a:ext cx="7443372" cy="36110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9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Web pages are nothing but text files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547" name="Google Shape;1547;p196"/>
          <p:cNvPicPr preferRelativeResize="0"/>
          <p:nvPr/>
        </p:nvPicPr>
        <p:blipFill>
          <a:blip r:embed="rId3">
            <a:alphaModFix/>
          </a:blip>
          <a:stretch>
            <a:fillRect/>
          </a:stretch>
        </p:blipFill>
        <p:spPr>
          <a:xfrm>
            <a:off x="1303800" y="1328400"/>
            <a:ext cx="6645301" cy="3815099"/>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9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Programs can extract data from web pages</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553" name="Google Shape;1553;p197"/>
          <p:cNvPicPr preferRelativeResize="0"/>
          <p:nvPr/>
        </p:nvPicPr>
        <p:blipFill>
          <a:blip r:embed="rId3">
            <a:alphaModFix/>
          </a:blip>
          <a:stretch>
            <a:fillRect/>
          </a:stretch>
        </p:blipFill>
        <p:spPr>
          <a:xfrm>
            <a:off x="801075" y="1659800"/>
            <a:ext cx="7541848" cy="32408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98"/>
          <p:cNvSpPr txBox="1"/>
          <p:nvPr/>
        </p:nvSpPr>
        <p:spPr>
          <a:xfrm>
            <a:off x="995075" y="1111400"/>
            <a:ext cx="79995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t>import urllib.request</a:t>
            </a:r>
            <a:endParaRPr i="1" sz="1600"/>
          </a:p>
          <a:p>
            <a:pPr indent="0" lvl="0" marL="0" rtl="0" algn="l">
              <a:spcBef>
                <a:spcPts val="0"/>
              </a:spcBef>
              <a:spcAft>
                <a:spcPts val="0"/>
              </a:spcAft>
              <a:buNone/>
            </a:pPr>
            <a:r>
              <a:rPr i="1" lang="en" sz="1600"/>
              <a:t>user_agent = 'Mozilla/5.0 (Windows; U; Windows NT 5.1; en-US; rv:1.9.0.7) Gecko/2009021910 Firefox/3.0.7'</a:t>
            </a:r>
            <a:endParaRPr i="1" sz="1600"/>
          </a:p>
          <a:p>
            <a:pPr indent="0" lvl="0" marL="0" rtl="0" algn="l">
              <a:spcBef>
                <a:spcPts val="0"/>
              </a:spcBef>
              <a:spcAft>
                <a:spcPts val="0"/>
              </a:spcAft>
              <a:buNone/>
            </a:pPr>
            <a:r>
              <a:rPr i="1" lang="en" sz="1600"/>
              <a:t>baseurl = '</a:t>
            </a:r>
            <a:r>
              <a:rPr i="1" lang="en" sz="1600" u="sng">
                <a:solidFill>
                  <a:schemeClr val="hlink"/>
                </a:solidFill>
                <a:hlinkClick r:id="rId3"/>
              </a:rPr>
              <a:t>https://www.metoffice.gov.uk/pub/data/weather/uk/climate/stationdata</a:t>
            </a:r>
            <a:r>
              <a:rPr i="1" lang="en" sz="1600"/>
              <a:t>'</a:t>
            </a:r>
            <a:endParaRPr i="1" sz="1600"/>
          </a:p>
          <a:p>
            <a:pPr indent="0" lvl="0" marL="0" rtl="0" algn="l">
              <a:spcBef>
                <a:spcPts val="0"/>
              </a:spcBef>
              <a:spcAft>
                <a:spcPts val="0"/>
              </a:spcAft>
              <a:buNone/>
            </a:pPr>
            <a:r>
              <a:rPr i="1" lang="en" sz="1600"/>
              <a:t>filename= 'oxforddata.txt'</a:t>
            </a:r>
            <a:endParaRPr i="1" sz="1600"/>
          </a:p>
          <a:p>
            <a:pPr indent="0" lvl="0" marL="0" rtl="0" algn="l">
              <a:spcBef>
                <a:spcPts val="0"/>
              </a:spcBef>
              <a:spcAft>
                <a:spcPts val="0"/>
              </a:spcAft>
              <a:buNone/>
            </a:pPr>
            <a:r>
              <a:rPr i="1" lang="en" sz="1600"/>
              <a:t>url = baseurl + '/' + filename</a:t>
            </a:r>
            <a:endParaRPr i="1" sz="1600"/>
          </a:p>
          <a:p>
            <a:pPr indent="0" lvl="0" marL="0" rtl="0" algn="l">
              <a:spcBef>
                <a:spcPts val="0"/>
              </a:spcBef>
              <a:spcAft>
                <a:spcPts val="0"/>
              </a:spcAft>
              <a:buNone/>
            </a:pPr>
            <a:r>
              <a:rPr i="1" lang="en" sz="1600"/>
              <a:t>headers={'User-Agent':user_agent,} </a:t>
            </a:r>
            <a:endParaRPr i="1" sz="1600"/>
          </a:p>
          <a:p>
            <a:pPr indent="0" lvl="0" marL="0" rtl="0" algn="l">
              <a:spcBef>
                <a:spcPts val="0"/>
              </a:spcBef>
              <a:spcAft>
                <a:spcPts val="0"/>
              </a:spcAft>
              <a:buNone/>
            </a:pPr>
            <a:r>
              <a:rPr i="1" lang="en" sz="1600"/>
              <a:t>request=urllib.request.Request(url,None,headers) </a:t>
            </a:r>
            <a:endParaRPr i="1" sz="1600"/>
          </a:p>
          <a:p>
            <a:pPr indent="0" lvl="0" marL="0" rtl="0" algn="l">
              <a:spcBef>
                <a:spcPts val="0"/>
              </a:spcBef>
              <a:spcAft>
                <a:spcPts val="0"/>
              </a:spcAft>
              <a:buNone/>
            </a:pPr>
            <a:r>
              <a:rPr i="1" lang="en" sz="1600"/>
              <a:t>#The assembled request</a:t>
            </a:r>
            <a:endParaRPr i="1" sz="1600"/>
          </a:p>
          <a:p>
            <a:pPr indent="0" lvl="0" marL="0" rtl="0" algn="l">
              <a:spcBef>
                <a:spcPts val="0"/>
              </a:spcBef>
              <a:spcAft>
                <a:spcPts val="0"/>
              </a:spcAft>
              <a:buNone/>
            </a:pPr>
            <a:r>
              <a:rPr i="1" lang="en" sz="1600"/>
              <a:t>response = urllib.request.urlopen(request)</a:t>
            </a:r>
            <a:endParaRPr i="1" sz="1600"/>
          </a:p>
          <a:p>
            <a:pPr indent="0" lvl="0" marL="0" rtl="0" algn="l">
              <a:spcBef>
                <a:spcPts val="0"/>
              </a:spcBef>
              <a:spcAft>
                <a:spcPts val="0"/>
              </a:spcAft>
              <a:buNone/>
            </a:pPr>
            <a:r>
              <a:rPr i="1" lang="en" sz="1600"/>
              <a:t>data = response.read() </a:t>
            </a:r>
            <a:endParaRPr i="1" sz="1600"/>
          </a:p>
          <a:p>
            <a:pPr indent="0" lvl="0" marL="0" rtl="0" algn="l">
              <a:spcBef>
                <a:spcPts val="0"/>
              </a:spcBef>
              <a:spcAft>
                <a:spcPts val="0"/>
              </a:spcAft>
              <a:buNone/>
            </a:pPr>
            <a:r>
              <a:rPr i="1" lang="en" sz="1600"/>
              <a:t># The data u need</a:t>
            </a:r>
            <a:endParaRPr i="1" sz="1600"/>
          </a:p>
          <a:p>
            <a:pPr indent="0" lvl="0" marL="0" rtl="0" algn="l">
              <a:spcBef>
                <a:spcPts val="0"/>
              </a:spcBef>
              <a:spcAft>
                <a:spcPts val="0"/>
              </a:spcAft>
              <a:buNone/>
            </a:pPr>
            <a:r>
              <a:rPr i="1" lang="en" sz="1600"/>
              <a:t>file=open('Oxford.dat','w')</a:t>
            </a:r>
            <a:endParaRPr i="1" sz="1600"/>
          </a:p>
          <a:p>
            <a:pPr indent="0" lvl="0" marL="0" rtl="0" algn="l">
              <a:spcBef>
                <a:spcPts val="0"/>
              </a:spcBef>
              <a:spcAft>
                <a:spcPts val="0"/>
              </a:spcAft>
              <a:buNone/>
            </a:pPr>
            <a:r>
              <a:rPr i="1" lang="en" sz="1600"/>
              <a:t>file.write(str(data))</a:t>
            </a:r>
            <a:endParaRPr i="1" sz="1600"/>
          </a:p>
          <a:p>
            <a:pPr indent="0" lvl="0" marL="0" rtl="0" algn="l">
              <a:spcBef>
                <a:spcPts val="0"/>
              </a:spcBef>
              <a:spcAft>
                <a:spcPts val="0"/>
              </a:spcAft>
              <a:buNone/>
            </a:pPr>
            <a:r>
              <a:rPr i="1" lang="en" sz="1600"/>
              <a:t>file.close()</a:t>
            </a:r>
            <a:endParaRPr i="1" sz="1600"/>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99"/>
          <p:cNvSpPr txBox="1"/>
          <p:nvPr>
            <p:ph type="title"/>
          </p:nvPr>
        </p:nvSpPr>
        <p:spPr>
          <a:xfrm>
            <a:off x="1174575" y="585650"/>
            <a:ext cx="76134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The structure of the Oxfort.dat weather data file</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564" name="Google Shape;1564;p199"/>
          <p:cNvPicPr preferRelativeResize="0"/>
          <p:nvPr/>
        </p:nvPicPr>
        <p:blipFill>
          <a:blip r:embed="rId3">
            <a:alphaModFix/>
          </a:blip>
          <a:stretch>
            <a:fillRect/>
          </a:stretch>
        </p:blipFill>
        <p:spPr>
          <a:xfrm>
            <a:off x="1095800" y="1260750"/>
            <a:ext cx="6503125" cy="375620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00"/>
          <p:cNvSpPr txBox="1"/>
          <p:nvPr>
            <p:ph type="title"/>
          </p:nvPr>
        </p:nvSpPr>
        <p:spPr>
          <a:xfrm>
            <a:off x="1303800" y="4461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Reading the climate data</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570" name="Google Shape;1570;p200"/>
          <p:cNvPicPr preferRelativeResize="0"/>
          <p:nvPr/>
        </p:nvPicPr>
        <p:blipFill>
          <a:blip r:embed="rId3">
            <a:alphaModFix/>
          </a:blip>
          <a:stretch>
            <a:fillRect/>
          </a:stretch>
        </p:blipFill>
        <p:spPr>
          <a:xfrm>
            <a:off x="3551275" y="1091175"/>
            <a:ext cx="3886024" cy="1351325"/>
          </a:xfrm>
          <a:prstGeom prst="rect">
            <a:avLst/>
          </a:prstGeom>
          <a:noFill/>
          <a:ln>
            <a:noFill/>
          </a:ln>
        </p:spPr>
      </p:pic>
      <p:pic>
        <p:nvPicPr>
          <p:cNvPr id="1571" name="Google Shape;1571;p200"/>
          <p:cNvPicPr preferRelativeResize="0"/>
          <p:nvPr/>
        </p:nvPicPr>
        <p:blipFill>
          <a:blip r:embed="rId4">
            <a:alphaModFix/>
          </a:blip>
          <a:stretch>
            <a:fillRect/>
          </a:stretch>
        </p:blipFill>
        <p:spPr>
          <a:xfrm>
            <a:off x="152400" y="2571750"/>
            <a:ext cx="5003869" cy="24193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01"/>
          <p:cNvSpPr txBox="1"/>
          <p:nvPr>
            <p:ph type="title"/>
          </p:nvPr>
        </p:nvSpPr>
        <p:spPr>
          <a:xfrm>
            <a:off x="1303800" y="-1102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3000">
                <a:solidFill>
                  <a:srgbClr val="000000"/>
                </a:solidFill>
                <a:latin typeface="Arial"/>
                <a:ea typeface="Arial"/>
                <a:cs typeface="Arial"/>
                <a:sym typeface="Arial"/>
              </a:rPr>
              <a:t>Reading the climate data</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1577" name="Google Shape;1577;p201"/>
          <p:cNvPicPr preferRelativeResize="0"/>
          <p:nvPr/>
        </p:nvPicPr>
        <p:blipFill>
          <a:blip r:embed="rId3">
            <a:alphaModFix/>
          </a:blip>
          <a:stretch>
            <a:fillRect/>
          </a:stretch>
        </p:blipFill>
        <p:spPr>
          <a:xfrm>
            <a:off x="2181375" y="671725"/>
            <a:ext cx="5779426" cy="434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2" name="Google Shape;392;p3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3" name="Google Shape;393;p31"/>
          <p:cNvPicPr preferRelativeResize="0"/>
          <p:nvPr/>
        </p:nvPicPr>
        <p:blipFill rotWithShape="1">
          <a:blip r:embed="rId3">
            <a:alphaModFix/>
          </a:blip>
          <a:srcRect b="0" l="776" r="914" t="0"/>
          <a:stretch/>
        </p:blipFill>
        <p:spPr>
          <a:xfrm>
            <a:off x="70775" y="428825"/>
            <a:ext cx="8989326" cy="42858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0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83" name="Google Shape;1583;p20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4" name="Google Shape;1584;p202"/>
          <p:cNvPicPr preferRelativeResize="0"/>
          <p:nvPr/>
        </p:nvPicPr>
        <p:blipFill>
          <a:blip r:embed="rId3">
            <a:alphaModFix/>
          </a:blip>
          <a:stretch>
            <a:fillRect/>
          </a:stretch>
        </p:blipFill>
        <p:spPr>
          <a:xfrm>
            <a:off x="0" y="352728"/>
            <a:ext cx="9144002" cy="443804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pic>
        <p:nvPicPr>
          <p:cNvPr id="1589" name="Google Shape;1589;p203"/>
          <p:cNvPicPr preferRelativeResize="0"/>
          <p:nvPr/>
        </p:nvPicPr>
        <p:blipFill>
          <a:blip r:embed="rId3">
            <a:alphaModFix/>
          </a:blip>
          <a:stretch>
            <a:fillRect/>
          </a:stretch>
        </p:blipFill>
        <p:spPr>
          <a:xfrm>
            <a:off x="152400" y="152400"/>
            <a:ext cx="8442570" cy="48387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pic>
        <p:nvPicPr>
          <p:cNvPr id="1594" name="Google Shape;1594;p204"/>
          <p:cNvPicPr preferRelativeResize="0"/>
          <p:nvPr/>
        </p:nvPicPr>
        <p:blipFill>
          <a:blip r:embed="rId3">
            <a:alphaModFix/>
          </a:blip>
          <a:stretch>
            <a:fillRect/>
          </a:stretch>
        </p:blipFill>
        <p:spPr>
          <a:xfrm>
            <a:off x="152400" y="152400"/>
            <a:ext cx="8442570"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Chapter (1) </a:t>
            </a:r>
            <a:endParaRPr/>
          </a:p>
        </p:txBody>
      </p:sp>
      <p:sp>
        <p:nvSpPr>
          <p:cNvPr id="284" name="Google Shape;284;p1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Python Introduction</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Python Strings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399" name="Google Shape;399;p32"/>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Strings in Python are identified as a contiguous set of characters represented in the quotation marks. Python allows for either pairs of single or double quotes. Subsets of strings can be taken using the slice operator ([ ] and [:] ) with indexes starting at 0 in the beginning of the string and working their way from -1 at the end.</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The plus (+) sign is the string concatenation operator and the asterisk (*) is the repetition operator.</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3"/>
          <p:cNvSpPr txBox="1"/>
          <p:nvPr>
            <p:ph idx="1" type="body"/>
          </p:nvPr>
        </p:nvSpPr>
        <p:spPr>
          <a:xfrm>
            <a:off x="1014550" y="1176050"/>
            <a:ext cx="83934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highlight>
                  <a:srgbClr val="EEEEEE"/>
                </a:highlight>
                <a:latin typeface="Courier New"/>
                <a:ea typeface="Courier New"/>
                <a:cs typeface="Courier New"/>
                <a:sym typeface="Courier New"/>
              </a:rPr>
              <a:t>str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'Hello World!'</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(str)          </a:t>
            </a:r>
            <a:r>
              <a:rPr lang="en" sz="1600">
                <a:solidFill>
                  <a:srgbClr val="880000"/>
                </a:solidFill>
                <a:highlight>
                  <a:srgbClr val="EEEEEE"/>
                </a:highlight>
                <a:latin typeface="Courier New"/>
                <a:ea typeface="Courier New"/>
                <a:cs typeface="Courier New"/>
                <a:sym typeface="Courier New"/>
              </a:rPr>
              <a:t># Prints complete string</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(str</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0</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first character of the string</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(str</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2</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5</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characters starting from 3rd to 5th</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(str</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2</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string starting from 3rd character</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(str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2)</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string two times</a:t>
            </a:r>
            <a:endParaRPr sz="1600">
              <a:solidFill>
                <a:srgbClr val="000000"/>
              </a:solidFill>
              <a:highlight>
                <a:srgbClr val="EEEEEE"/>
              </a:highlight>
              <a:latin typeface="Courier New"/>
              <a:ea typeface="Courier New"/>
              <a:cs typeface="Courier New"/>
              <a:sym typeface="Courier New"/>
            </a:endParaRPr>
          </a:p>
          <a:p>
            <a:pPr indent="0" lvl="0" marL="25400" marR="2540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(str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"TEST")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concatenated string</a:t>
            </a:r>
            <a:endParaRPr sz="1600">
              <a:solidFill>
                <a:srgbClr val="880000"/>
              </a:solidFill>
              <a:highlight>
                <a:srgbClr val="EEEEEE"/>
              </a:highlight>
              <a:latin typeface="Courier New"/>
              <a:ea typeface="Courier New"/>
              <a:cs typeface="Courier New"/>
              <a:sym typeface="Courier New"/>
            </a:endParaRPr>
          </a:p>
          <a:p>
            <a:pPr indent="0" lvl="0" marL="0" rtl="0" algn="l">
              <a:spcBef>
                <a:spcPts val="0"/>
              </a:spcBef>
              <a:spcAft>
                <a:spcPts val="1200"/>
              </a:spcAft>
              <a:buNone/>
            </a:pPr>
            <a:r>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Python Lists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410" name="Google Shape;410;p34"/>
          <p:cNvSpPr txBox="1"/>
          <p:nvPr>
            <p:ph idx="1" type="body"/>
          </p:nvPr>
        </p:nvSpPr>
        <p:spPr>
          <a:xfrm>
            <a:off x="1303800" y="1246850"/>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Lists are the most versatile of Python's compound data types. A list contains items separated by commas and enclosed within square brackets ([]). To some extent, lists are similar to arrays in C. One difference between them is that all the items belonging to a list can be of different data type.</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The values stored in a list can be accessed using the slice operator ([ ] and [:]) with indexes starting at 0 in the beginning of the list and working their way to end -1. The plus (+) sign is the list concatenation operator, and the asterisk (*) is the repetition operator.</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5"/>
          <p:cNvSpPr txBox="1"/>
          <p:nvPr>
            <p:ph idx="1" type="body"/>
          </p:nvPr>
        </p:nvSpPr>
        <p:spPr>
          <a:xfrm>
            <a:off x="1085350" y="940150"/>
            <a:ext cx="79983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highlight>
                  <a:srgbClr val="EEEEEE"/>
                </a:highlight>
                <a:latin typeface="Courier New"/>
                <a:ea typeface="Courier New"/>
                <a:cs typeface="Courier New"/>
                <a:sym typeface="Courier New"/>
              </a:rPr>
              <a:t>list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'abcd'</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786</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2.23</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'john'</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70.2</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tinylist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123</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'john'</a:t>
            </a:r>
            <a:r>
              <a:rPr lang="en" sz="1600">
                <a:solidFill>
                  <a:srgbClr val="666600"/>
                </a:solidFill>
                <a:highlight>
                  <a:srgbClr val="EEEEEE"/>
                </a:highlight>
                <a:latin typeface="Courier New"/>
                <a:ea typeface="Courier New"/>
                <a:cs typeface="Courier New"/>
                <a:sym typeface="Courier New"/>
              </a:rPr>
              <a: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(list)          </a:t>
            </a:r>
            <a:r>
              <a:rPr lang="en" sz="1600">
                <a:solidFill>
                  <a:srgbClr val="880000"/>
                </a:solidFill>
                <a:highlight>
                  <a:srgbClr val="EEEEEE"/>
                </a:highlight>
                <a:latin typeface="Courier New"/>
                <a:ea typeface="Courier New"/>
                <a:cs typeface="Courier New"/>
                <a:sym typeface="Courier New"/>
              </a:rPr>
              <a:t># Prints complete list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(list</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0</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first element of the list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(list</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1</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3</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elements starting from 2nd till 3rd </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(list</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2</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elements starting from 3rd element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(tinylist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2)</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list two times</a:t>
            </a:r>
            <a:endParaRPr sz="1600">
              <a:solidFill>
                <a:srgbClr val="000000"/>
              </a:solidFill>
              <a:highlight>
                <a:srgbClr val="EEEEEE"/>
              </a:highlight>
              <a:latin typeface="Courier New"/>
              <a:ea typeface="Courier New"/>
              <a:cs typeface="Courier New"/>
              <a:sym typeface="Courier New"/>
            </a:endParaRPr>
          </a:p>
          <a:p>
            <a:pPr indent="0" lvl="0" marL="25400" marR="2540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(list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tinylist) </a:t>
            </a:r>
            <a:r>
              <a:rPr lang="en" sz="1600">
                <a:solidFill>
                  <a:srgbClr val="880000"/>
                </a:solidFill>
                <a:highlight>
                  <a:srgbClr val="EEEEEE"/>
                </a:highlight>
                <a:latin typeface="Courier New"/>
                <a:ea typeface="Courier New"/>
                <a:cs typeface="Courier New"/>
                <a:sym typeface="Courier New"/>
              </a:rPr>
              <a:t># Prints concatenated lists</a:t>
            </a:r>
            <a:endParaRPr sz="1600">
              <a:solidFill>
                <a:srgbClr val="880000"/>
              </a:solidFill>
              <a:highlight>
                <a:srgbClr val="EEEEEE"/>
              </a:highlight>
              <a:latin typeface="Courier New"/>
              <a:ea typeface="Courier New"/>
              <a:cs typeface="Courier New"/>
              <a:sym typeface="Courier New"/>
            </a:endParaRPr>
          </a:p>
          <a:p>
            <a:pPr indent="0" lvl="0" marL="0" rtl="0" algn="l">
              <a:spcBef>
                <a:spcPts val="0"/>
              </a:spcBef>
              <a:spcAft>
                <a:spcPts val="1200"/>
              </a:spcAft>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Python Tuples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421" name="Google Shape;421;p36"/>
          <p:cNvSpPr txBox="1"/>
          <p:nvPr>
            <p:ph idx="1" type="body"/>
          </p:nvPr>
        </p:nvSpPr>
        <p:spPr>
          <a:xfrm>
            <a:off x="1303800" y="1246850"/>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A tuple is another sequence data type that is similar to the list. A tuple consists of a number of values separated by commas. Unlike lists, however, tuples are enclosed within parentheses.</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The main differences between lists and tuples are: Lists are enclosed in brackets ( [ ] ) and their elements and size can be changed, while tuples are enclosed in parentheses ( ( ) ) and cannot be updated. Tuples can be thought of as read-only lists.</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7"/>
          <p:cNvSpPr txBox="1"/>
          <p:nvPr>
            <p:ph idx="1" type="body"/>
          </p:nvPr>
        </p:nvSpPr>
        <p:spPr>
          <a:xfrm>
            <a:off x="519050" y="958825"/>
            <a:ext cx="84597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highlight>
                  <a:srgbClr val="EEEEEE"/>
                </a:highlight>
                <a:latin typeface="Courier New"/>
                <a:ea typeface="Courier New"/>
                <a:cs typeface="Courier New"/>
                <a:sym typeface="Courier New"/>
              </a:rPr>
              <a:t>tuple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'abcd'</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786</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2.23</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'john'</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70.2</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tinytuple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123</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'john'</a:t>
            </a:r>
            <a:r>
              <a:rPr lang="en" sz="1600">
                <a:solidFill>
                  <a:srgbClr val="666600"/>
                </a:solidFill>
                <a:highlight>
                  <a:srgbClr val="EEEEEE"/>
                </a:highlight>
                <a:latin typeface="Courier New"/>
                <a:ea typeface="Courier New"/>
                <a:cs typeface="Courier New"/>
                <a:sym typeface="Courier New"/>
              </a:rPr>
              <a: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(tuple)               </a:t>
            </a:r>
            <a:r>
              <a:rPr lang="en" sz="1600">
                <a:solidFill>
                  <a:srgbClr val="880000"/>
                </a:solidFill>
                <a:highlight>
                  <a:srgbClr val="EEEEEE"/>
                </a:highlight>
                <a:latin typeface="Courier New"/>
                <a:ea typeface="Courier New"/>
                <a:cs typeface="Courier New"/>
                <a:sym typeface="Courier New"/>
              </a:rPr>
              <a:t># Prints the complete tuple</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(tuple</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0</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first element of the tuple</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(tuple</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1</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3</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elements of the tuple starting from 2nd till 3rd </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(tuple</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2</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          </a:t>
            </a:r>
            <a:r>
              <a:rPr lang="en" sz="1600">
                <a:solidFill>
                  <a:srgbClr val="880000"/>
                </a:solidFill>
                <a:highlight>
                  <a:srgbClr val="EEEEEE"/>
                </a:highlight>
                <a:latin typeface="Courier New"/>
                <a:ea typeface="Courier New"/>
                <a:cs typeface="Courier New"/>
                <a:sym typeface="Courier New"/>
              </a:rPr>
              <a:t># Prints elements of the tuple starting from 3rd element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(tinytuple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2)</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the contents of the tuple twice</a:t>
            </a:r>
            <a:endParaRPr sz="1600">
              <a:solidFill>
                <a:srgbClr val="000000"/>
              </a:solidFill>
              <a:highlight>
                <a:srgbClr val="EEEEEE"/>
              </a:highlight>
              <a:latin typeface="Courier New"/>
              <a:ea typeface="Courier New"/>
              <a:cs typeface="Courier New"/>
              <a:sym typeface="Courier New"/>
            </a:endParaRPr>
          </a:p>
          <a:p>
            <a:pPr indent="0" lvl="0" marL="25400" marR="2540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(tuple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tinytuple)   </a:t>
            </a:r>
            <a:r>
              <a:rPr lang="en" sz="1600">
                <a:solidFill>
                  <a:srgbClr val="880000"/>
                </a:solidFill>
                <a:highlight>
                  <a:srgbClr val="EEEEEE"/>
                </a:highlight>
                <a:latin typeface="Courier New"/>
                <a:ea typeface="Courier New"/>
                <a:cs typeface="Courier New"/>
                <a:sym typeface="Courier New"/>
              </a:rPr>
              <a:t># Prints concatenated tuples</a:t>
            </a:r>
            <a:endParaRPr sz="1600">
              <a:solidFill>
                <a:srgbClr val="880000"/>
              </a:solidFill>
              <a:highlight>
                <a:srgbClr val="EEEEEE"/>
              </a:highlight>
              <a:latin typeface="Courier New"/>
              <a:ea typeface="Courier New"/>
              <a:cs typeface="Courier New"/>
              <a:sym typeface="Courier New"/>
            </a:endParaRPr>
          </a:p>
          <a:p>
            <a:pPr indent="0" lvl="0" marL="0" rtl="0" algn="l">
              <a:spcBef>
                <a:spcPts val="0"/>
              </a:spcBef>
              <a:spcAft>
                <a:spcPts val="1200"/>
              </a:spcAft>
              <a:buNone/>
            </a:pPr>
            <a:r>
              <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32" name="Google Shape;432;p3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highlight>
                  <a:srgbClr val="EEEEEE"/>
                </a:highlight>
                <a:latin typeface="Courier New"/>
                <a:ea typeface="Courier New"/>
                <a:cs typeface="Courier New"/>
                <a:sym typeface="Courier New"/>
              </a:rPr>
              <a:t>tuple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'abcd'</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786</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2.23</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'john'</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70.2</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list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'abcd'</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786</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2.23</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'john'</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70.2</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tuple</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2</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1000</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Invalid syntax with tuple</a:t>
            </a:r>
            <a:endParaRPr sz="1600">
              <a:solidFill>
                <a:srgbClr val="000000"/>
              </a:solidFill>
              <a:highlight>
                <a:srgbClr val="EEEEEE"/>
              </a:highlight>
              <a:latin typeface="Courier New"/>
              <a:ea typeface="Courier New"/>
              <a:cs typeface="Courier New"/>
              <a:sym typeface="Courier New"/>
            </a:endParaRPr>
          </a:p>
          <a:p>
            <a:pPr indent="0" lvl="0" marL="25400" marR="2540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list</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2</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6666"/>
                </a:solidFill>
                <a:highlight>
                  <a:srgbClr val="EEEEEE"/>
                </a:highlight>
                <a:latin typeface="Courier New"/>
                <a:ea typeface="Courier New"/>
                <a:cs typeface="Courier New"/>
                <a:sym typeface="Courier New"/>
              </a:rPr>
              <a:t>1000</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Valid syntax with list</a:t>
            </a:r>
            <a:endParaRPr sz="1600">
              <a:solidFill>
                <a:srgbClr val="880000"/>
              </a:solidFill>
              <a:highlight>
                <a:srgbClr val="EEEEEE"/>
              </a:highlight>
              <a:latin typeface="Courier New"/>
              <a:ea typeface="Courier New"/>
              <a:cs typeface="Courier New"/>
              <a:sym typeface="Courier New"/>
            </a:endParaRPr>
          </a:p>
          <a:p>
            <a:pPr indent="0" lvl="0" marL="0" rtl="0" algn="l">
              <a:spcBef>
                <a:spcPts val="0"/>
              </a:spcBef>
              <a:spcAft>
                <a:spcPts val="1200"/>
              </a:spcAft>
              <a:buNone/>
            </a:pPr>
            <a:r>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Python Dictionary</a:t>
            </a:r>
            <a:endParaRPr b="0" sz="2400">
              <a:solidFill>
                <a:srgbClr val="000000"/>
              </a:solidFill>
              <a:latin typeface="Arial"/>
              <a:ea typeface="Arial"/>
              <a:cs typeface="Arial"/>
              <a:sym typeface="Arial"/>
            </a:endParaRPr>
          </a:p>
          <a:p>
            <a:pPr indent="0" lvl="0" marL="0" rtl="0" algn="l">
              <a:spcBef>
                <a:spcPts val="400"/>
              </a:spcBef>
              <a:spcAft>
                <a:spcPts val="0"/>
              </a:spcAft>
              <a:buNone/>
            </a:pPr>
            <a:r>
              <a:t/>
            </a:r>
            <a:endParaRPr b="0" sz="2400">
              <a:solidFill>
                <a:srgbClr val="000000"/>
              </a:solidFill>
              <a:latin typeface="Arial"/>
              <a:ea typeface="Arial"/>
              <a:cs typeface="Arial"/>
              <a:sym typeface="Arial"/>
            </a:endParaRPr>
          </a:p>
        </p:txBody>
      </p:sp>
      <p:sp>
        <p:nvSpPr>
          <p:cNvPr id="438" name="Google Shape;438;p39"/>
          <p:cNvSpPr txBox="1"/>
          <p:nvPr>
            <p:ph idx="1" type="body"/>
          </p:nvPr>
        </p:nvSpPr>
        <p:spPr>
          <a:xfrm>
            <a:off x="1303800" y="1388400"/>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Python's dictionaries are kind of hash table type. They work like associative arrays or hashes found in Perl and consist of key-value pairs. A dictionary key can be almost any Python type, but are usually numbers or strings. Values, on the other hand, can be any arbitrary Python object.</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Dictionaries are enclosed by curly braces ({ }) and values can be assigned and accessed using square braces ([]).</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0"/>
          <p:cNvSpPr txBox="1"/>
          <p:nvPr>
            <p:ph idx="1" type="body"/>
          </p:nvPr>
        </p:nvSpPr>
        <p:spPr>
          <a:xfrm>
            <a:off x="1268425" y="7631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highlight>
                  <a:srgbClr val="EEEEEE"/>
                </a:highlight>
                <a:latin typeface="Courier New"/>
                <a:ea typeface="Courier New"/>
                <a:cs typeface="Courier New"/>
                <a:sym typeface="Courier New"/>
              </a:rPr>
              <a:t>dict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dict</a:t>
            </a:r>
            <a:r>
              <a:rPr lang="en" sz="1600">
                <a:solidFill>
                  <a:srgbClr val="666600"/>
                </a:solidFill>
                <a:highlight>
                  <a:srgbClr val="EEEEEE"/>
                </a:highlight>
                <a:latin typeface="Courier New"/>
                <a:ea typeface="Courier New"/>
                <a:cs typeface="Courier New"/>
                <a:sym typeface="Courier New"/>
              </a:rPr>
              <a:t>[</a:t>
            </a:r>
            <a:r>
              <a:rPr lang="en" sz="1600">
                <a:solidFill>
                  <a:srgbClr val="008800"/>
                </a:solidFill>
                <a:highlight>
                  <a:srgbClr val="EEEEEE"/>
                </a:highlight>
                <a:latin typeface="Courier New"/>
                <a:ea typeface="Courier New"/>
                <a:cs typeface="Courier New"/>
                <a:sym typeface="Courier New"/>
              </a:rPr>
              <a:t>'one'</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"This is one"</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dict</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2</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"This is two"</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tinydict </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666600"/>
                </a:solidFill>
                <a:highlight>
                  <a:srgbClr val="EEEEEE"/>
                </a:highlight>
                <a:latin typeface="Courier New"/>
                <a:ea typeface="Courier New"/>
                <a:cs typeface="Courier New"/>
                <a:sym typeface="Courier New"/>
              </a:rPr>
              <a:t>{</a:t>
            </a:r>
            <a:r>
              <a:rPr lang="en" sz="1600">
                <a:solidFill>
                  <a:srgbClr val="008800"/>
                </a:solidFill>
                <a:highlight>
                  <a:srgbClr val="EEEEEE"/>
                </a:highlight>
                <a:latin typeface="Courier New"/>
                <a:ea typeface="Courier New"/>
                <a:cs typeface="Courier New"/>
                <a:sym typeface="Courier New"/>
              </a:rPr>
              <a:t>'name'</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'john'</a:t>
            </a:r>
            <a:r>
              <a:rPr lang="en" sz="1600">
                <a:solidFill>
                  <a:srgbClr val="666600"/>
                </a:solidFill>
                <a:highlight>
                  <a:srgbClr val="EEEEEE"/>
                </a:highlight>
                <a:latin typeface="Courier New"/>
                <a:ea typeface="Courier New"/>
                <a:cs typeface="Courier New"/>
                <a:sym typeface="Courier New"/>
              </a:rPr>
              <a:t>,</a:t>
            </a:r>
            <a:r>
              <a:rPr lang="en" sz="1600">
                <a:solidFill>
                  <a:srgbClr val="008800"/>
                </a:solidFill>
                <a:highlight>
                  <a:srgbClr val="EEEEEE"/>
                </a:highlight>
                <a:latin typeface="Courier New"/>
                <a:ea typeface="Courier New"/>
                <a:cs typeface="Courier New"/>
                <a:sym typeface="Courier New"/>
              </a:rPr>
              <a:t>'code'</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6734</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'dept'</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008800"/>
                </a:solidFill>
                <a:highlight>
                  <a:srgbClr val="EEEEEE"/>
                </a:highlight>
                <a:latin typeface="Courier New"/>
                <a:ea typeface="Courier New"/>
                <a:cs typeface="Courier New"/>
                <a:sym typeface="Courier New"/>
              </a:rPr>
              <a:t>'sales'</a:t>
            </a:r>
            <a:r>
              <a:rPr lang="en" sz="1600">
                <a:solidFill>
                  <a:srgbClr val="666600"/>
                </a:solidFill>
                <a:highlight>
                  <a:srgbClr val="EEEEEE"/>
                </a:highlight>
                <a:latin typeface="Courier New"/>
                <a:ea typeface="Courier New"/>
                <a:cs typeface="Courier New"/>
                <a:sym typeface="Courier New"/>
              </a:rPr>
              <a:t>}</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(dict</a:t>
            </a:r>
            <a:r>
              <a:rPr lang="en" sz="1600">
                <a:solidFill>
                  <a:srgbClr val="666600"/>
                </a:solidFill>
                <a:highlight>
                  <a:srgbClr val="EEEEEE"/>
                </a:highlight>
                <a:latin typeface="Courier New"/>
                <a:ea typeface="Courier New"/>
                <a:cs typeface="Courier New"/>
                <a:sym typeface="Courier New"/>
              </a:rPr>
              <a:t>[</a:t>
            </a:r>
            <a:r>
              <a:rPr lang="en" sz="1600">
                <a:solidFill>
                  <a:srgbClr val="008800"/>
                </a:solidFill>
                <a:highlight>
                  <a:srgbClr val="EEEEEE"/>
                </a:highlight>
                <a:latin typeface="Courier New"/>
                <a:ea typeface="Courier New"/>
                <a:cs typeface="Courier New"/>
                <a:sym typeface="Courier New"/>
              </a:rPr>
              <a:t>'one'</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value for 'one' key</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(dict</a:t>
            </a:r>
            <a:r>
              <a:rPr lang="en" sz="1600">
                <a:solidFill>
                  <a:srgbClr val="666600"/>
                </a:solidFill>
                <a:highlight>
                  <a:srgbClr val="EEEEEE"/>
                </a:highlight>
                <a:latin typeface="Courier New"/>
                <a:ea typeface="Courier New"/>
                <a:cs typeface="Courier New"/>
                <a:sym typeface="Courier New"/>
              </a:rPr>
              <a:t>[</a:t>
            </a:r>
            <a:r>
              <a:rPr lang="en" sz="1600">
                <a:solidFill>
                  <a:srgbClr val="006666"/>
                </a:solidFill>
                <a:highlight>
                  <a:srgbClr val="EEEEEE"/>
                </a:highlight>
                <a:latin typeface="Courier New"/>
                <a:ea typeface="Courier New"/>
                <a:cs typeface="Courier New"/>
                <a:sym typeface="Courier New"/>
              </a:rPr>
              <a:t>2</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value for 2 key</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(tinydict)          </a:t>
            </a:r>
            <a:r>
              <a:rPr lang="en" sz="1600">
                <a:solidFill>
                  <a:srgbClr val="880000"/>
                </a:solidFill>
                <a:highlight>
                  <a:srgbClr val="EEEEEE"/>
                </a:highlight>
                <a:latin typeface="Courier New"/>
                <a:ea typeface="Courier New"/>
                <a:cs typeface="Courier New"/>
                <a:sym typeface="Courier New"/>
              </a:rPr>
              <a:t># Prints complete dictionary</a:t>
            </a:r>
            <a:endParaRPr sz="16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(tinydict</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keys</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all the keys</a:t>
            </a:r>
            <a:endParaRPr sz="1600">
              <a:solidFill>
                <a:srgbClr val="000000"/>
              </a:solidFill>
              <a:highlight>
                <a:srgbClr val="EEEEEE"/>
              </a:highlight>
              <a:latin typeface="Courier New"/>
              <a:ea typeface="Courier New"/>
              <a:cs typeface="Courier New"/>
              <a:sym typeface="Courier New"/>
            </a:endParaRPr>
          </a:p>
          <a:p>
            <a:pPr indent="0" lvl="0" marL="25400" marR="25400" rtl="0" algn="l">
              <a:spcBef>
                <a:spcPts val="1200"/>
              </a:spcBef>
              <a:spcAft>
                <a:spcPts val="0"/>
              </a:spcAft>
              <a:buNone/>
            </a:pPr>
            <a:r>
              <a:rPr lang="en" sz="1600">
                <a:solidFill>
                  <a:srgbClr val="000088"/>
                </a:solidFill>
                <a:highlight>
                  <a:srgbClr val="EEEEEE"/>
                </a:highlight>
                <a:latin typeface="Courier New"/>
                <a:ea typeface="Courier New"/>
                <a:cs typeface="Courier New"/>
                <a:sym typeface="Courier New"/>
              </a:rPr>
              <a:t>print</a:t>
            </a:r>
            <a:r>
              <a:rPr lang="en" sz="1600">
                <a:solidFill>
                  <a:srgbClr val="000000"/>
                </a:solidFill>
                <a:highlight>
                  <a:srgbClr val="EEEEEE"/>
                </a:highlight>
                <a:latin typeface="Courier New"/>
                <a:ea typeface="Courier New"/>
                <a:cs typeface="Courier New"/>
                <a:sym typeface="Courier New"/>
              </a:rPr>
              <a:t>(tinydict</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values</a:t>
            </a:r>
            <a:r>
              <a:rPr lang="en" sz="1600">
                <a:solidFill>
                  <a:srgbClr val="666600"/>
                </a:solidFill>
                <a:highlight>
                  <a:srgbClr val="EEEEEE"/>
                </a:highlight>
                <a:latin typeface="Courier New"/>
                <a:ea typeface="Courier New"/>
                <a:cs typeface="Courier New"/>
                <a:sym typeface="Courier New"/>
              </a:rPr>
              <a:t>())</a:t>
            </a:r>
            <a:r>
              <a:rPr lang="en" sz="1600">
                <a:solidFill>
                  <a:srgbClr val="000000"/>
                </a:solidFill>
                <a:highlight>
                  <a:srgbClr val="EEEEEE"/>
                </a:highlight>
                <a:latin typeface="Courier New"/>
                <a:ea typeface="Courier New"/>
                <a:cs typeface="Courier New"/>
                <a:sym typeface="Courier New"/>
              </a:rPr>
              <a:t> </a:t>
            </a:r>
            <a:r>
              <a:rPr lang="en" sz="1600">
                <a:solidFill>
                  <a:srgbClr val="880000"/>
                </a:solidFill>
                <a:highlight>
                  <a:srgbClr val="EEEEEE"/>
                </a:highlight>
                <a:latin typeface="Courier New"/>
                <a:ea typeface="Courier New"/>
                <a:cs typeface="Courier New"/>
                <a:sym typeface="Courier New"/>
              </a:rPr>
              <a:t># Prints all the values</a:t>
            </a:r>
            <a:endParaRPr sz="1600">
              <a:solidFill>
                <a:srgbClr val="880000"/>
              </a:solidFill>
              <a:highlight>
                <a:srgbClr val="EEEEEE"/>
              </a:highlight>
              <a:latin typeface="Courier New"/>
              <a:ea typeface="Courier New"/>
              <a:cs typeface="Courier New"/>
              <a:sym typeface="Courier New"/>
            </a:endParaRPr>
          </a:p>
          <a:p>
            <a:pPr indent="0" lvl="0" marL="0" rtl="0" algn="l">
              <a:spcBef>
                <a:spcPts val="0"/>
              </a:spcBef>
              <a:spcAft>
                <a:spcPts val="1200"/>
              </a:spcAft>
              <a:buNone/>
            </a:pPr>
            <a:r>
              <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1"/>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Chapter (3) </a:t>
            </a:r>
            <a:endParaRPr/>
          </a:p>
        </p:txBody>
      </p:sp>
      <p:sp>
        <p:nvSpPr>
          <p:cNvPr id="449" name="Google Shape;449;p41"/>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Operators in Python</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idx="1" type="body"/>
          </p:nvPr>
        </p:nvSpPr>
        <p:spPr>
          <a:xfrm>
            <a:off x="1374600" y="6570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highlight>
                  <a:srgbClr val="FFFFFF"/>
                </a:highlight>
                <a:latin typeface="Arial"/>
                <a:ea typeface="Arial"/>
                <a:cs typeface="Arial"/>
                <a:sym typeface="Arial"/>
              </a:rPr>
              <a:t>Python is a general-purpose interpreted, interactive, object-oriented, and high-level programming language. It was created by Guido van Rossum during 1985- 1990.</a:t>
            </a:r>
            <a:endParaRPr sz="16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highlight>
                <a:srgbClr val="FFFFFF"/>
              </a:highlight>
              <a:latin typeface="Arial"/>
              <a:ea typeface="Arial"/>
              <a:cs typeface="Arial"/>
              <a:sym typeface="Arial"/>
            </a:endParaRPr>
          </a:p>
          <a:p>
            <a:pPr indent="0" lvl="0" marL="0" rtl="0" algn="l">
              <a:spcBef>
                <a:spcPts val="1800"/>
              </a:spcBef>
              <a:spcAft>
                <a:spcPts val="0"/>
              </a:spcAft>
              <a:buNone/>
            </a:pPr>
            <a:r>
              <a:rPr lang="en" sz="1600">
                <a:solidFill>
                  <a:srgbClr val="000000"/>
                </a:solidFill>
                <a:latin typeface="Arial"/>
                <a:ea typeface="Arial"/>
                <a:cs typeface="Arial"/>
                <a:sym typeface="Arial"/>
              </a:rPr>
              <a:t>Why to Learn Python?</a:t>
            </a:r>
            <a:endParaRPr sz="1600">
              <a:solidFill>
                <a:srgbClr val="000000"/>
              </a:solidFill>
              <a:latin typeface="Arial"/>
              <a:ea typeface="Arial"/>
              <a:cs typeface="Arial"/>
              <a:sym typeface="Arial"/>
            </a:endParaRPr>
          </a:p>
          <a:p>
            <a:pPr indent="0" lvl="0" marL="25400" marR="25400" rtl="0" algn="just">
              <a:spcBef>
                <a:spcPts val="600"/>
              </a:spcBef>
              <a:spcAft>
                <a:spcPts val="0"/>
              </a:spcAft>
              <a:buNone/>
            </a:pPr>
            <a:r>
              <a:rPr lang="en" sz="1600">
                <a:solidFill>
                  <a:srgbClr val="000000"/>
                </a:solidFill>
                <a:latin typeface="Arial"/>
                <a:ea typeface="Arial"/>
                <a:cs typeface="Arial"/>
                <a:sym typeface="Arial"/>
              </a:rPr>
              <a:t>Python is a high-level, interpreted, interactive and object-oriented scripting language. Python is designed to be highly readable. It uses English keywords frequently where as other languages use punctuation, and it has fewer syntactical constructions than other languages.</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 Basic Operators</a:t>
            </a:r>
            <a:endParaRPr/>
          </a:p>
        </p:txBody>
      </p:sp>
      <p:sp>
        <p:nvSpPr>
          <p:cNvPr id="455" name="Google Shape;455;p42"/>
          <p:cNvSpPr txBox="1"/>
          <p:nvPr>
            <p:ph idx="1" type="body"/>
          </p:nvPr>
        </p:nvSpPr>
        <p:spPr>
          <a:xfrm>
            <a:off x="1303800" y="1435600"/>
            <a:ext cx="7030500" cy="25416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lang="en" sz="1600">
                <a:solidFill>
                  <a:srgbClr val="000000"/>
                </a:solidFill>
                <a:latin typeface="Arial"/>
                <a:ea typeface="Arial"/>
                <a:cs typeface="Arial"/>
                <a:sym typeface="Arial"/>
              </a:rPr>
              <a:t>Types of Operator</a:t>
            </a:r>
            <a:endParaRPr sz="1600">
              <a:solidFill>
                <a:srgbClr val="000000"/>
              </a:solidFill>
              <a:latin typeface="Arial"/>
              <a:ea typeface="Arial"/>
              <a:cs typeface="Arial"/>
              <a:sym typeface="Arial"/>
            </a:endParaRPr>
          </a:p>
          <a:p>
            <a:pPr indent="0" lvl="0" marL="25400" marR="25400" rtl="0" algn="just">
              <a:spcBef>
                <a:spcPts val="600"/>
              </a:spcBef>
              <a:spcAft>
                <a:spcPts val="0"/>
              </a:spcAft>
              <a:buNone/>
            </a:pPr>
            <a:r>
              <a:rPr lang="en" sz="1600">
                <a:solidFill>
                  <a:srgbClr val="000000"/>
                </a:solidFill>
                <a:latin typeface="Arial"/>
                <a:ea typeface="Arial"/>
                <a:cs typeface="Arial"/>
                <a:sym typeface="Arial"/>
              </a:rPr>
              <a:t>Python language supports the following types of operators.</a:t>
            </a:r>
            <a:endParaRPr sz="1600">
              <a:solidFill>
                <a:srgbClr val="000000"/>
              </a:solidFill>
              <a:latin typeface="Arial"/>
              <a:ea typeface="Arial"/>
              <a:cs typeface="Arial"/>
              <a:sym typeface="Arial"/>
            </a:endParaRPr>
          </a:p>
          <a:p>
            <a:pPr indent="-330200" lvl="0" marL="457200" rtl="0" algn="l">
              <a:spcBef>
                <a:spcPts val="700"/>
              </a:spcBef>
              <a:spcAft>
                <a:spcPts val="0"/>
              </a:spcAft>
              <a:buClr>
                <a:srgbClr val="000000"/>
              </a:buClr>
              <a:buSzPts val="1600"/>
              <a:buFont typeface="Arial"/>
              <a:buChar char="●"/>
            </a:pPr>
            <a:r>
              <a:rPr lang="en" sz="1600">
                <a:solidFill>
                  <a:srgbClr val="000000"/>
                </a:solidFill>
                <a:latin typeface="Arial"/>
                <a:ea typeface="Arial"/>
                <a:cs typeface="Arial"/>
                <a:sym typeface="Arial"/>
              </a:rPr>
              <a:t>Arithmetic Operators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Comparison (Relational) Operators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Assignment Operators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Logical Operators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Bitwise Operators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Membership Operators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Identity Operators</a:t>
            </a:r>
            <a:endParaRPr sz="1600">
              <a:solidFill>
                <a:srgbClr val="000000"/>
              </a:solidFill>
              <a:latin typeface="Arial"/>
              <a:ea typeface="Arial"/>
              <a:cs typeface="Arial"/>
              <a:sym typeface="Arial"/>
            </a:endParaRPr>
          </a:p>
          <a:p>
            <a:pPr indent="0" lvl="0" marL="0" rtl="0" algn="l">
              <a:spcBef>
                <a:spcPts val="400"/>
              </a:spcBef>
              <a:spcAft>
                <a:spcPts val="1200"/>
              </a:spcAft>
              <a:buNone/>
            </a:pPr>
            <a:r>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Python Arithmetic Operators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461" name="Google Shape;461;p43"/>
          <p:cNvSpPr txBox="1"/>
          <p:nvPr>
            <p:ph idx="1" type="body"/>
          </p:nvPr>
        </p:nvSpPr>
        <p:spPr>
          <a:xfrm>
            <a:off x="1233025" y="1305825"/>
            <a:ext cx="1126500" cy="39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a=10; b=20 </a:t>
            </a:r>
            <a:endParaRPr/>
          </a:p>
        </p:txBody>
      </p:sp>
      <p:pic>
        <p:nvPicPr>
          <p:cNvPr id="462" name="Google Shape;462;p43"/>
          <p:cNvPicPr preferRelativeResize="0"/>
          <p:nvPr/>
        </p:nvPicPr>
        <p:blipFill>
          <a:blip r:embed="rId3">
            <a:alphaModFix/>
          </a:blip>
          <a:stretch>
            <a:fillRect/>
          </a:stretch>
        </p:blipFill>
        <p:spPr>
          <a:xfrm>
            <a:off x="2512775" y="1305825"/>
            <a:ext cx="6169825" cy="37796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4"/>
          <p:cNvSpPr txBox="1"/>
          <p:nvPr>
            <p:ph type="title"/>
          </p:nvPr>
        </p:nvSpPr>
        <p:spPr>
          <a:xfrm>
            <a:off x="1303800" y="2937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b="0" lang="en" sz="1750">
                <a:solidFill>
                  <a:srgbClr val="000000"/>
                </a:solidFill>
                <a:latin typeface="Arial"/>
                <a:ea typeface="Arial"/>
                <a:cs typeface="Arial"/>
                <a:sym typeface="Arial"/>
              </a:rPr>
              <a:t>Python Comparison Operators</a:t>
            </a:r>
            <a:endParaRPr b="0" sz="175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468" name="Google Shape;468;p44"/>
          <p:cNvPicPr preferRelativeResize="0"/>
          <p:nvPr/>
        </p:nvPicPr>
        <p:blipFill>
          <a:blip r:embed="rId3">
            <a:alphaModFix/>
          </a:blip>
          <a:stretch>
            <a:fillRect/>
          </a:stretch>
        </p:blipFill>
        <p:spPr>
          <a:xfrm>
            <a:off x="1911125" y="743200"/>
            <a:ext cx="6134450" cy="42951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5"/>
          <p:cNvSpPr txBox="1"/>
          <p:nvPr>
            <p:ph type="title"/>
          </p:nvPr>
        </p:nvSpPr>
        <p:spPr>
          <a:xfrm>
            <a:off x="1233025" y="-3655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Python Assignment Operators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pic>
        <p:nvPicPr>
          <p:cNvPr id="474" name="Google Shape;474;p45"/>
          <p:cNvPicPr preferRelativeResize="0"/>
          <p:nvPr/>
        </p:nvPicPr>
        <p:blipFill>
          <a:blip r:embed="rId3">
            <a:alphaModFix/>
          </a:blip>
          <a:stretch>
            <a:fillRect/>
          </a:stretch>
        </p:blipFill>
        <p:spPr>
          <a:xfrm>
            <a:off x="1439225" y="552550"/>
            <a:ext cx="5874925" cy="43795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b="0" lang="en" sz="1750">
                <a:solidFill>
                  <a:srgbClr val="000000"/>
                </a:solidFill>
                <a:latin typeface="Arial"/>
                <a:ea typeface="Arial"/>
                <a:cs typeface="Arial"/>
                <a:sym typeface="Arial"/>
              </a:rPr>
              <a:t>Python Bitwise Operators</a:t>
            </a:r>
            <a:endParaRPr b="0" sz="175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80" name="Google Shape;480;p46"/>
          <p:cNvSpPr txBox="1"/>
          <p:nvPr>
            <p:ph idx="1" type="body"/>
          </p:nvPr>
        </p:nvSpPr>
        <p:spPr>
          <a:xfrm>
            <a:off x="1303800" y="1117075"/>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Bitwise operator works on bits and performs bit by bit operation. Assume if a = 60; and b = 13; Now in the binary format their values will be 0011 1100 and 0000 1101 respectively. Following table lists out the bitwise operators supported by Python language with an example each in those, we use the above two variables (a and b) as operands −</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a = 0011 1100</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b = 0000 1101</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a&amp;b = 0000 1100</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a|b = 0011 1101</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a^b = 0011 0001</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~a  = 1100 0011</a:t>
            </a:r>
            <a:endParaRPr sz="1600">
              <a:solidFill>
                <a:srgbClr val="000000"/>
              </a:solidFill>
              <a:latin typeface="Arial"/>
              <a:ea typeface="Arial"/>
              <a:cs typeface="Arial"/>
              <a:sym typeface="Arial"/>
            </a:endParaRPr>
          </a:p>
          <a:p>
            <a:pPr indent="0" lvl="0" marL="0" rtl="0" algn="l">
              <a:spcBef>
                <a:spcPts val="70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1600"/>
          </a:p>
        </p:txBody>
      </p:sp>
      <p:pic>
        <p:nvPicPr>
          <p:cNvPr descr="What is the difference between or and xor? - Quora" id="481" name="Google Shape;481;p46"/>
          <p:cNvPicPr preferRelativeResize="0"/>
          <p:nvPr/>
        </p:nvPicPr>
        <p:blipFill>
          <a:blip r:embed="rId3">
            <a:alphaModFix/>
          </a:blip>
          <a:stretch>
            <a:fillRect/>
          </a:stretch>
        </p:blipFill>
        <p:spPr>
          <a:xfrm>
            <a:off x="4258750" y="3088225"/>
            <a:ext cx="4143374" cy="2183904"/>
          </a:xfrm>
          <a:prstGeom prst="rect">
            <a:avLst/>
          </a:prstGeom>
          <a:noFill/>
          <a:ln>
            <a:noFill/>
          </a:ln>
        </p:spPr>
      </p:pic>
      <p:sp>
        <p:nvSpPr>
          <p:cNvPr id="482" name="Google Shape;482;p46"/>
          <p:cNvSpPr txBox="1"/>
          <p:nvPr/>
        </p:nvSpPr>
        <p:spPr>
          <a:xfrm>
            <a:off x="4411150" y="32406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1162 × 612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88" name="Google Shape;488;p4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9" name="Google Shape;489;p47"/>
          <p:cNvPicPr preferRelativeResize="0"/>
          <p:nvPr/>
        </p:nvPicPr>
        <p:blipFill>
          <a:blip r:embed="rId3">
            <a:alphaModFix/>
          </a:blip>
          <a:stretch>
            <a:fillRect/>
          </a:stretch>
        </p:blipFill>
        <p:spPr>
          <a:xfrm>
            <a:off x="650585" y="0"/>
            <a:ext cx="7842831"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8"/>
          <p:cNvSpPr txBox="1"/>
          <p:nvPr>
            <p:ph type="title"/>
          </p:nvPr>
        </p:nvSpPr>
        <p:spPr>
          <a:xfrm>
            <a:off x="1303800" y="29185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Python Logical Operators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495" name="Google Shape;495;p4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6" name="Google Shape;496;p48"/>
          <p:cNvPicPr preferRelativeResize="0"/>
          <p:nvPr/>
        </p:nvPicPr>
        <p:blipFill>
          <a:blip r:embed="rId3">
            <a:alphaModFix/>
          </a:blip>
          <a:stretch>
            <a:fillRect/>
          </a:stretch>
        </p:blipFill>
        <p:spPr>
          <a:xfrm>
            <a:off x="176975" y="1171715"/>
            <a:ext cx="9144000" cy="38854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Python Membership Operators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502" name="Google Shape;502;p49"/>
          <p:cNvSpPr txBox="1"/>
          <p:nvPr>
            <p:ph idx="1" type="body"/>
          </p:nvPr>
        </p:nvSpPr>
        <p:spPr>
          <a:xfrm>
            <a:off x="1303800" y="1317625"/>
            <a:ext cx="7030500" cy="1148100"/>
          </a:xfrm>
          <a:prstGeom prst="rect">
            <a:avLst/>
          </a:prstGeom>
        </p:spPr>
        <p:txBody>
          <a:bodyPr anchorCtr="0" anchor="t" bIns="91425" lIns="91425" spcFirstLastPara="1" rIns="91425" wrap="square" tIns="91425">
            <a:normAutofit fontScale="85000" lnSpcReduction="10000"/>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Python’s membership operators test for membership in a sequence, such as strings, lists, or tuples. There are two membership operators as explained below −</a:t>
            </a:r>
            <a:endParaRPr sz="1600">
              <a:solidFill>
                <a:srgbClr val="000000"/>
              </a:solidFill>
              <a:latin typeface="Arial"/>
              <a:ea typeface="Arial"/>
              <a:cs typeface="Arial"/>
              <a:sym typeface="Arial"/>
            </a:endParaRPr>
          </a:p>
          <a:p>
            <a:pPr indent="0" lvl="0" marL="0" rtl="0" algn="l">
              <a:spcBef>
                <a:spcPts val="70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1600"/>
          </a:p>
        </p:txBody>
      </p:sp>
      <p:pic>
        <p:nvPicPr>
          <p:cNvPr id="503" name="Google Shape;503;p49"/>
          <p:cNvPicPr preferRelativeResize="0"/>
          <p:nvPr/>
        </p:nvPicPr>
        <p:blipFill>
          <a:blip r:embed="rId3">
            <a:alphaModFix/>
          </a:blip>
          <a:stretch>
            <a:fillRect/>
          </a:stretch>
        </p:blipFill>
        <p:spPr>
          <a:xfrm>
            <a:off x="518100" y="2217025"/>
            <a:ext cx="8470804" cy="23729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Python Identity Operators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509" name="Google Shape;509;p50"/>
          <p:cNvSpPr txBox="1"/>
          <p:nvPr>
            <p:ph idx="1" type="body"/>
          </p:nvPr>
        </p:nvSpPr>
        <p:spPr>
          <a:xfrm>
            <a:off x="1303800" y="1235050"/>
            <a:ext cx="7030500" cy="87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00000"/>
                </a:solidFill>
                <a:highlight>
                  <a:srgbClr val="FFFFFF"/>
                </a:highlight>
                <a:latin typeface="Arial"/>
                <a:ea typeface="Arial"/>
                <a:cs typeface="Arial"/>
                <a:sym typeface="Arial"/>
              </a:rPr>
              <a:t>Identity operators compare the memory locations of two objects. There are two Identity operators explained below −</a:t>
            </a:r>
            <a:endParaRPr sz="1600"/>
          </a:p>
        </p:txBody>
      </p:sp>
      <p:pic>
        <p:nvPicPr>
          <p:cNvPr id="510" name="Google Shape;510;p50"/>
          <p:cNvPicPr preferRelativeResize="0"/>
          <p:nvPr/>
        </p:nvPicPr>
        <p:blipFill>
          <a:blip r:embed="rId3">
            <a:alphaModFix/>
          </a:blip>
          <a:stretch>
            <a:fillRect/>
          </a:stretch>
        </p:blipFill>
        <p:spPr>
          <a:xfrm>
            <a:off x="187625" y="2111650"/>
            <a:ext cx="8768747" cy="2727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1"/>
          <p:cNvSpPr txBox="1"/>
          <p:nvPr>
            <p:ph type="title"/>
          </p:nvPr>
        </p:nvSpPr>
        <p:spPr>
          <a:xfrm>
            <a:off x="1303800" y="1867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b="0" lang="en" sz="1750">
                <a:solidFill>
                  <a:srgbClr val="000000"/>
                </a:solidFill>
                <a:latin typeface="Arial"/>
                <a:ea typeface="Arial"/>
                <a:cs typeface="Arial"/>
                <a:sym typeface="Arial"/>
              </a:rPr>
              <a:t>Python Operators Precedence</a:t>
            </a:r>
            <a:endParaRPr b="0" sz="175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516" name="Google Shape;516;p5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7" name="Google Shape;517;p51"/>
          <p:cNvPicPr preferRelativeResize="0"/>
          <p:nvPr/>
        </p:nvPicPr>
        <p:blipFill>
          <a:blip r:embed="rId3">
            <a:alphaModFix/>
          </a:blip>
          <a:stretch>
            <a:fillRect/>
          </a:stretch>
        </p:blipFill>
        <p:spPr>
          <a:xfrm>
            <a:off x="2146499" y="820375"/>
            <a:ext cx="5345125" cy="432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6"/>
          <p:cNvSpPr txBox="1"/>
          <p:nvPr>
            <p:ph idx="1" type="body"/>
          </p:nvPr>
        </p:nvSpPr>
        <p:spPr>
          <a:xfrm>
            <a:off x="1185825" y="869325"/>
            <a:ext cx="70305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Python is Interpreted − Python is processed at runtime by the interpreter. You do not need to compile your program before executing it. This is similar to PERL and PHP.</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Python is Interactive − You can actually sit at a Python prompt and interact with the interpreter directly to write your programs.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Python is Object-Oriented − Python supports Object-Oriented style or technique of programming that encapsulates code within objects.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Python is a Beginner's Language − Python is a great language for the beginner-level programmers and supports the development of a wide range of applications from simple text processing to WWW browsers to games.</a:t>
            </a:r>
            <a:endParaRPr sz="1600">
              <a:solidFill>
                <a:srgbClr val="000000"/>
              </a:solidFill>
              <a:latin typeface="Arial"/>
              <a:ea typeface="Arial"/>
              <a:cs typeface="Arial"/>
              <a:sym typeface="Arial"/>
            </a:endParaRPr>
          </a:p>
          <a:p>
            <a:pPr indent="0" lvl="0" marL="0" rtl="0" algn="l">
              <a:spcBef>
                <a:spcPts val="400"/>
              </a:spcBef>
              <a:spcAft>
                <a:spcPts val="1200"/>
              </a:spcAft>
              <a:buNone/>
            </a:pPr>
            <a:r>
              <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23" name="Google Shape;523;p5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4" name="Google Shape;524;p52"/>
          <p:cNvPicPr preferRelativeResize="0"/>
          <p:nvPr/>
        </p:nvPicPr>
        <p:blipFill>
          <a:blip r:embed="rId3">
            <a:alphaModFix/>
          </a:blip>
          <a:stretch>
            <a:fillRect/>
          </a:stretch>
        </p:blipFill>
        <p:spPr>
          <a:xfrm>
            <a:off x="1616481" y="0"/>
            <a:ext cx="5911039"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30" name="Google Shape;530;p5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1" name="Google Shape;531;p53"/>
          <p:cNvPicPr preferRelativeResize="0"/>
          <p:nvPr/>
        </p:nvPicPr>
        <p:blipFill>
          <a:blip r:embed="rId3">
            <a:alphaModFix/>
          </a:blip>
          <a:stretch>
            <a:fillRect/>
          </a:stretch>
        </p:blipFill>
        <p:spPr>
          <a:xfrm>
            <a:off x="0" y="419100"/>
            <a:ext cx="9144000" cy="4305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37" name="Google Shape;537;p5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8" name="Google Shape;538;p54"/>
          <p:cNvPicPr preferRelativeResize="0"/>
          <p:nvPr/>
        </p:nvPicPr>
        <p:blipFill>
          <a:blip r:embed="rId3">
            <a:alphaModFix/>
          </a:blip>
          <a:stretch>
            <a:fillRect/>
          </a:stretch>
        </p:blipFill>
        <p:spPr>
          <a:xfrm>
            <a:off x="0" y="1251349"/>
            <a:ext cx="9143999" cy="26408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44" name="Google Shape;544;p5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5" name="Google Shape;545;p55"/>
          <p:cNvPicPr preferRelativeResize="0"/>
          <p:nvPr/>
        </p:nvPicPr>
        <p:blipFill>
          <a:blip r:embed="rId3">
            <a:alphaModFix/>
          </a:blip>
          <a:stretch>
            <a:fillRect/>
          </a:stretch>
        </p:blipFill>
        <p:spPr>
          <a:xfrm>
            <a:off x="0" y="52172"/>
            <a:ext cx="9144001" cy="503915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51" name="Google Shape;551;p5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2" name="Google Shape;552;p56"/>
          <p:cNvPicPr preferRelativeResize="0"/>
          <p:nvPr/>
        </p:nvPicPr>
        <p:blipFill>
          <a:blip r:embed="rId3">
            <a:alphaModFix/>
          </a:blip>
          <a:stretch>
            <a:fillRect/>
          </a:stretch>
        </p:blipFill>
        <p:spPr>
          <a:xfrm>
            <a:off x="228294" y="0"/>
            <a:ext cx="8687413"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58" name="Google Shape;558;p5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9" name="Google Shape;559;p57"/>
          <p:cNvPicPr preferRelativeResize="0"/>
          <p:nvPr/>
        </p:nvPicPr>
        <p:blipFill>
          <a:blip r:embed="rId3">
            <a:alphaModFix/>
          </a:blip>
          <a:stretch>
            <a:fillRect/>
          </a:stretch>
        </p:blipFill>
        <p:spPr>
          <a:xfrm>
            <a:off x="0" y="84044"/>
            <a:ext cx="9144001" cy="497541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8"/>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Chapter (4) </a:t>
            </a:r>
            <a:endParaRPr/>
          </a:p>
        </p:txBody>
      </p:sp>
      <p:sp>
        <p:nvSpPr>
          <p:cNvPr id="565" name="Google Shape;565;p58"/>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Decision Making</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 Decision Making</a:t>
            </a:r>
            <a:endParaRPr/>
          </a:p>
        </p:txBody>
      </p:sp>
      <p:sp>
        <p:nvSpPr>
          <p:cNvPr id="571" name="Google Shape;571;p59"/>
          <p:cNvSpPr txBox="1"/>
          <p:nvPr>
            <p:ph idx="1" type="body"/>
          </p:nvPr>
        </p:nvSpPr>
        <p:spPr>
          <a:xfrm>
            <a:off x="961700" y="1412000"/>
            <a:ext cx="4181700" cy="35781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Decision making is anticipation of conditions occurring while execution of the program and specifying actions taken according to the conditions.</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Decision structures evaluate multiple expressions which produce TRUE or FALSE as outcome. You need to determine which action to take and which statements to execute if outcome is TRUE or FALSE otherwise.</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pic>
        <p:nvPicPr>
          <p:cNvPr id="572" name="Google Shape;572;p59"/>
          <p:cNvPicPr preferRelativeResize="0"/>
          <p:nvPr/>
        </p:nvPicPr>
        <p:blipFill>
          <a:blip r:embed="rId3">
            <a:alphaModFix/>
          </a:blip>
          <a:stretch>
            <a:fillRect/>
          </a:stretch>
        </p:blipFill>
        <p:spPr>
          <a:xfrm>
            <a:off x="5602525" y="1412000"/>
            <a:ext cx="2847998" cy="3240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78" name="Google Shape;578;p6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9" name="Google Shape;579;p60"/>
          <p:cNvPicPr preferRelativeResize="0"/>
          <p:nvPr/>
        </p:nvPicPr>
        <p:blipFill>
          <a:blip r:embed="rId3">
            <a:alphaModFix/>
          </a:blip>
          <a:stretch>
            <a:fillRect/>
          </a:stretch>
        </p:blipFill>
        <p:spPr>
          <a:xfrm>
            <a:off x="0" y="610115"/>
            <a:ext cx="9143999" cy="392327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IF Statement</a:t>
            </a:r>
            <a:endParaRPr/>
          </a:p>
        </p:txBody>
      </p:sp>
      <p:sp>
        <p:nvSpPr>
          <p:cNvPr id="585" name="Google Shape;585;p61"/>
          <p:cNvSpPr txBox="1"/>
          <p:nvPr>
            <p:ph idx="1" type="body"/>
          </p:nvPr>
        </p:nvSpPr>
        <p:spPr>
          <a:xfrm>
            <a:off x="513400" y="1640450"/>
            <a:ext cx="17517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000000"/>
                </a:solidFill>
                <a:highlight>
                  <a:srgbClr val="EEEEEE"/>
                </a:highlight>
                <a:latin typeface="Courier New"/>
                <a:ea typeface="Courier New"/>
                <a:cs typeface="Courier New"/>
                <a:sym typeface="Courier New"/>
              </a:rPr>
              <a:t>if expression:</a:t>
            </a:r>
            <a:endParaRPr sz="1150">
              <a:solidFill>
                <a:srgbClr val="000000"/>
              </a:solidFill>
              <a:highlight>
                <a:srgbClr val="EEEEEE"/>
              </a:highlight>
              <a:latin typeface="Courier New"/>
              <a:ea typeface="Courier New"/>
              <a:cs typeface="Courier New"/>
              <a:sym typeface="Courier New"/>
            </a:endParaRPr>
          </a:p>
          <a:p>
            <a:pPr indent="0" lvl="0" marL="139700" marR="139700" rtl="0" algn="l">
              <a:spcBef>
                <a:spcPts val="1200"/>
              </a:spcBef>
              <a:spcAft>
                <a:spcPts val="0"/>
              </a:spcAft>
              <a:buNone/>
            </a:pPr>
            <a:r>
              <a:rPr lang="en" sz="1150">
                <a:solidFill>
                  <a:srgbClr val="000000"/>
                </a:solidFill>
                <a:highlight>
                  <a:srgbClr val="EEEEEE"/>
                </a:highlight>
                <a:latin typeface="Courier New"/>
                <a:ea typeface="Courier New"/>
                <a:cs typeface="Courier New"/>
                <a:sym typeface="Courier New"/>
              </a:rPr>
              <a:t>   statement(s)</a:t>
            </a:r>
            <a:endParaRPr sz="1150">
              <a:solidFill>
                <a:srgbClr val="000000"/>
              </a:solidFill>
              <a:highlight>
                <a:srgbClr val="EEEEEE"/>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586" name="Google Shape;586;p61"/>
          <p:cNvPicPr preferRelativeResize="0"/>
          <p:nvPr/>
        </p:nvPicPr>
        <p:blipFill rotWithShape="1">
          <a:blip r:embed="rId3">
            <a:alphaModFix/>
          </a:blip>
          <a:srcRect b="0" l="11645" r="0" t="0"/>
          <a:stretch/>
        </p:blipFill>
        <p:spPr>
          <a:xfrm>
            <a:off x="2347599" y="1137450"/>
            <a:ext cx="2691325" cy="3240825"/>
          </a:xfrm>
          <a:prstGeom prst="rect">
            <a:avLst/>
          </a:prstGeom>
          <a:noFill/>
          <a:ln>
            <a:noFill/>
          </a:ln>
        </p:spPr>
      </p:pic>
      <p:pic>
        <p:nvPicPr>
          <p:cNvPr id="587" name="Google Shape;587;p61"/>
          <p:cNvPicPr preferRelativeResize="0"/>
          <p:nvPr/>
        </p:nvPicPr>
        <p:blipFill rotWithShape="1">
          <a:blip r:embed="rId4">
            <a:alphaModFix/>
          </a:blip>
          <a:srcRect b="0" l="0" r="11699" t="0"/>
          <a:stretch/>
        </p:blipFill>
        <p:spPr>
          <a:xfrm>
            <a:off x="5121425" y="1404275"/>
            <a:ext cx="3726349" cy="32177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History of Python</a:t>
            </a:r>
            <a:endParaRPr b="0" sz="2400">
              <a:solidFill>
                <a:srgbClr val="000000"/>
              </a:solidFill>
              <a:latin typeface="Arial"/>
              <a:ea typeface="Arial"/>
              <a:cs typeface="Arial"/>
              <a:sym typeface="Arial"/>
            </a:endParaRPr>
          </a:p>
          <a:p>
            <a:pPr indent="0" lvl="0" marL="0" rtl="0" algn="l">
              <a:spcBef>
                <a:spcPts val="400"/>
              </a:spcBef>
              <a:spcAft>
                <a:spcPts val="0"/>
              </a:spcAft>
              <a:buNone/>
            </a:pPr>
            <a:r>
              <a:t/>
            </a:r>
            <a:endParaRPr b="0" sz="2400">
              <a:solidFill>
                <a:srgbClr val="000000"/>
              </a:solidFill>
              <a:latin typeface="Arial"/>
              <a:ea typeface="Arial"/>
              <a:cs typeface="Arial"/>
              <a:sym typeface="Arial"/>
            </a:endParaRPr>
          </a:p>
        </p:txBody>
      </p:sp>
      <p:sp>
        <p:nvSpPr>
          <p:cNvPr id="300" name="Google Shape;300;p17"/>
          <p:cNvSpPr txBox="1"/>
          <p:nvPr>
            <p:ph idx="1" type="body"/>
          </p:nvPr>
        </p:nvSpPr>
        <p:spPr>
          <a:xfrm>
            <a:off x="1303800" y="1388400"/>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Python was developed by Guido van Rossum in the late eighties and early nineties at the National Research Institute for Mathematics and Computer Science in the Netherlands.</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Python is derived from many other languages, including ABC, Modula-3, C, C++, Algol-68, SmallTalk, and Unix shell and other scripting languages.</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Python is copyrighted. Like Perl, Python source code is now available under the GNU General Public License (GPL).</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Python is now maintained by a core development team at the institute, although Guido van Rossum still holds a vital role in directing its progress.</a:t>
            </a:r>
            <a:endParaRPr sz="1600">
              <a:solidFill>
                <a:srgbClr val="000000"/>
              </a:solidFill>
              <a:latin typeface="Arial"/>
              <a:ea typeface="Arial"/>
              <a:cs typeface="Arial"/>
              <a:sym typeface="Arial"/>
            </a:endParaRPr>
          </a:p>
          <a:p>
            <a:pPr indent="0" lvl="0" marL="0" rtl="0" algn="l">
              <a:spcBef>
                <a:spcPts val="70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2"/>
          <p:cNvSpPr txBox="1"/>
          <p:nvPr>
            <p:ph type="title"/>
          </p:nvPr>
        </p:nvSpPr>
        <p:spPr>
          <a:xfrm>
            <a:off x="1303800" y="293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IF...ELIF...ELSE Statements</a:t>
            </a:r>
            <a:endParaRPr/>
          </a:p>
        </p:txBody>
      </p:sp>
      <p:sp>
        <p:nvSpPr>
          <p:cNvPr id="593" name="Google Shape;593;p62"/>
          <p:cNvSpPr txBox="1"/>
          <p:nvPr>
            <p:ph idx="1" type="body"/>
          </p:nvPr>
        </p:nvSpPr>
        <p:spPr>
          <a:xfrm>
            <a:off x="483675" y="1978250"/>
            <a:ext cx="2300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000000"/>
                </a:solidFill>
                <a:highlight>
                  <a:srgbClr val="EEEEEE"/>
                </a:highlight>
                <a:latin typeface="Courier New"/>
                <a:ea typeface="Courier New"/>
                <a:cs typeface="Courier New"/>
                <a:sym typeface="Courier New"/>
              </a:rPr>
              <a:t>if expression:</a:t>
            </a:r>
            <a:endParaRPr sz="115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150">
                <a:solidFill>
                  <a:srgbClr val="000000"/>
                </a:solidFill>
                <a:highlight>
                  <a:srgbClr val="EEEEEE"/>
                </a:highlight>
                <a:latin typeface="Courier New"/>
                <a:ea typeface="Courier New"/>
                <a:cs typeface="Courier New"/>
                <a:sym typeface="Courier New"/>
              </a:rPr>
              <a:t>   statement(s)</a:t>
            </a:r>
            <a:endParaRPr sz="115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150">
                <a:solidFill>
                  <a:srgbClr val="000000"/>
                </a:solidFill>
                <a:highlight>
                  <a:srgbClr val="EEEEEE"/>
                </a:highlight>
                <a:latin typeface="Courier New"/>
                <a:ea typeface="Courier New"/>
                <a:cs typeface="Courier New"/>
                <a:sym typeface="Courier New"/>
              </a:rPr>
              <a:t>else:</a:t>
            </a:r>
            <a:endParaRPr sz="1150">
              <a:solidFill>
                <a:srgbClr val="000000"/>
              </a:solidFill>
              <a:highlight>
                <a:srgbClr val="EEEEEE"/>
              </a:highlight>
              <a:latin typeface="Courier New"/>
              <a:ea typeface="Courier New"/>
              <a:cs typeface="Courier New"/>
              <a:sym typeface="Courier New"/>
            </a:endParaRPr>
          </a:p>
          <a:p>
            <a:pPr indent="0" lvl="0" marL="139700" marR="139700" rtl="0" algn="l">
              <a:spcBef>
                <a:spcPts val="1200"/>
              </a:spcBef>
              <a:spcAft>
                <a:spcPts val="0"/>
              </a:spcAft>
              <a:buNone/>
            </a:pPr>
            <a:r>
              <a:rPr lang="en" sz="1150">
                <a:solidFill>
                  <a:srgbClr val="000000"/>
                </a:solidFill>
                <a:highlight>
                  <a:srgbClr val="EEEEEE"/>
                </a:highlight>
                <a:latin typeface="Courier New"/>
                <a:ea typeface="Courier New"/>
                <a:cs typeface="Courier New"/>
                <a:sym typeface="Courier New"/>
              </a:rPr>
              <a:t>   statement(s)</a:t>
            </a:r>
            <a:endParaRPr sz="1150">
              <a:solidFill>
                <a:srgbClr val="000000"/>
              </a:solidFill>
              <a:highlight>
                <a:srgbClr val="EEEEEE"/>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594" name="Google Shape;594;p62"/>
          <p:cNvPicPr preferRelativeResize="0"/>
          <p:nvPr/>
        </p:nvPicPr>
        <p:blipFill>
          <a:blip r:embed="rId3">
            <a:alphaModFix/>
          </a:blip>
          <a:stretch>
            <a:fillRect/>
          </a:stretch>
        </p:blipFill>
        <p:spPr>
          <a:xfrm>
            <a:off x="2122475" y="1479900"/>
            <a:ext cx="2769432" cy="3240824"/>
          </a:xfrm>
          <a:prstGeom prst="rect">
            <a:avLst/>
          </a:prstGeom>
          <a:noFill/>
          <a:ln>
            <a:noFill/>
          </a:ln>
        </p:spPr>
      </p:pic>
      <p:pic>
        <p:nvPicPr>
          <p:cNvPr id="595" name="Google Shape;595;p62"/>
          <p:cNvPicPr preferRelativeResize="0"/>
          <p:nvPr/>
        </p:nvPicPr>
        <p:blipFill>
          <a:blip r:embed="rId4">
            <a:alphaModFix/>
          </a:blip>
          <a:stretch>
            <a:fillRect/>
          </a:stretch>
        </p:blipFill>
        <p:spPr>
          <a:xfrm>
            <a:off x="5103274" y="1291300"/>
            <a:ext cx="3921450" cy="3558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nested IF statements</a:t>
            </a:r>
            <a:endParaRPr/>
          </a:p>
        </p:txBody>
      </p:sp>
      <p:sp>
        <p:nvSpPr>
          <p:cNvPr id="601" name="Google Shape;601;p63"/>
          <p:cNvSpPr txBox="1"/>
          <p:nvPr>
            <p:ph idx="1" type="body"/>
          </p:nvPr>
        </p:nvSpPr>
        <p:spPr>
          <a:xfrm>
            <a:off x="483700" y="1210625"/>
            <a:ext cx="2748600" cy="288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00"/>
                </a:solidFill>
                <a:highlight>
                  <a:srgbClr val="EEEEEE"/>
                </a:highlight>
                <a:latin typeface="Courier New"/>
                <a:ea typeface="Courier New"/>
                <a:cs typeface="Courier New"/>
                <a:sym typeface="Courier New"/>
              </a:rPr>
              <a:t>if expression1:</a:t>
            </a:r>
            <a:endParaRPr sz="10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000">
                <a:solidFill>
                  <a:srgbClr val="000000"/>
                </a:solidFill>
                <a:highlight>
                  <a:srgbClr val="EEEEEE"/>
                </a:highlight>
                <a:latin typeface="Courier New"/>
                <a:ea typeface="Courier New"/>
                <a:cs typeface="Courier New"/>
                <a:sym typeface="Courier New"/>
              </a:rPr>
              <a:t>   statement(s)</a:t>
            </a:r>
            <a:endParaRPr sz="10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000">
                <a:solidFill>
                  <a:srgbClr val="000000"/>
                </a:solidFill>
                <a:highlight>
                  <a:srgbClr val="EEEEEE"/>
                </a:highlight>
                <a:latin typeface="Courier New"/>
                <a:ea typeface="Courier New"/>
                <a:cs typeface="Courier New"/>
                <a:sym typeface="Courier New"/>
              </a:rPr>
              <a:t>   if expression2:</a:t>
            </a:r>
            <a:endParaRPr sz="10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000">
                <a:solidFill>
                  <a:srgbClr val="000000"/>
                </a:solidFill>
                <a:highlight>
                  <a:srgbClr val="EEEEEE"/>
                </a:highlight>
                <a:latin typeface="Courier New"/>
                <a:ea typeface="Courier New"/>
                <a:cs typeface="Courier New"/>
                <a:sym typeface="Courier New"/>
              </a:rPr>
              <a:t>      statement(s)</a:t>
            </a:r>
            <a:endParaRPr sz="10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000">
                <a:solidFill>
                  <a:srgbClr val="000000"/>
                </a:solidFill>
                <a:highlight>
                  <a:srgbClr val="EEEEEE"/>
                </a:highlight>
                <a:latin typeface="Courier New"/>
                <a:ea typeface="Courier New"/>
                <a:cs typeface="Courier New"/>
                <a:sym typeface="Courier New"/>
              </a:rPr>
              <a:t>   elif expression3:</a:t>
            </a:r>
            <a:endParaRPr sz="10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000">
                <a:solidFill>
                  <a:srgbClr val="000000"/>
                </a:solidFill>
                <a:highlight>
                  <a:srgbClr val="EEEEEE"/>
                </a:highlight>
                <a:latin typeface="Courier New"/>
                <a:ea typeface="Courier New"/>
                <a:cs typeface="Courier New"/>
                <a:sym typeface="Courier New"/>
              </a:rPr>
              <a:t>      statement(s)</a:t>
            </a:r>
            <a:endParaRPr sz="10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000">
                <a:solidFill>
                  <a:srgbClr val="000000"/>
                </a:solidFill>
                <a:highlight>
                  <a:srgbClr val="EEEEEE"/>
                </a:highlight>
                <a:latin typeface="Courier New"/>
                <a:ea typeface="Courier New"/>
                <a:cs typeface="Courier New"/>
                <a:sym typeface="Courier New"/>
              </a:rPr>
              <a:t>   elif expression4:</a:t>
            </a:r>
            <a:endParaRPr sz="10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000">
                <a:solidFill>
                  <a:srgbClr val="000000"/>
                </a:solidFill>
                <a:highlight>
                  <a:srgbClr val="EEEEEE"/>
                </a:highlight>
                <a:latin typeface="Courier New"/>
                <a:ea typeface="Courier New"/>
                <a:cs typeface="Courier New"/>
                <a:sym typeface="Courier New"/>
              </a:rPr>
              <a:t>      statement(s)</a:t>
            </a:r>
            <a:endParaRPr sz="10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000">
                <a:solidFill>
                  <a:srgbClr val="000000"/>
                </a:solidFill>
                <a:highlight>
                  <a:srgbClr val="EEEEEE"/>
                </a:highlight>
                <a:latin typeface="Courier New"/>
                <a:ea typeface="Courier New"/>
                <a:cs typeface="Courier New"/>
                <a:sym typeface="Courier New"/>
              </a:rPr>
              <a:t>   else:</a:t>
            </a:r>
            <a:endParaRPr sz="10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000">
                <a:solidFill>
                  <a:srgbClr val="000000"/>
                </a:solidFill>
                <a:highlight>
                  <a:srgbClr val="EEEEEE"/>
                </a:highlight>
                <a:latin typeface="Courier New"/>
                <a:ea typeface="Courier New"/>
                <a:cs typeface="Courier New"/>
                <a:sym typeface="Courier New"/>
              </a:rPr>
              <a:t>      statement(s)</a:t>
            </a:r>
            <a:endParaRPr sz="10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000">
                <a:solidFill>
                  <a:srgbClr val="000000"/>
                </a:solidFill>
                <a:highlight>
                  <a:srgbClr val="EEEEEE"/>
                </a:highlight>
                <a:latin typeface="Courier New"/>
                <a:ea typeface="Courier New"/>
                <a:cs typeface="Courier New"/>
                <a:sym typeface="Courier New"/>
              </a:rPr>
              <a:t>else:</a:t>
            </a:r>
            <a:endParaRPr sz="1000">
              <a:solidFill>
                <a:srgbClr val="000000"/>
              </a:solidFill>
              <a:highlight>
                <a:srgbClr val="EEEEEE"/>
              </a:highlight>
              <a:latin typeface="Courier New"/>
              <a:ea typeface="Courier New"/>
              <a:cs typeface="Courier New"/>
              <a:sym typeface="Courier New"/>
            </a:endParaRPr>
          </a:p>
          <a:p>
            <a:pPr indent="0" lvl="0" marL="139700" marR="139700" rtl="0" algn="l">
              <a:spcBef>
                <a:spcPts val="1200"/>
              </a:spcBef>
              <a:spcAft>
                <a:spcPts val="0"/>
              </a:spcAft>
              <a:buNone/>
            </a:pPr>
            <a:r>
              <a:rPr lang="en" sz="1000">
                <a:solidFill>
                  <a:srgbClr val="000000"/>
                </a:solidFill>
                <a:highlight>
                  <a:srgbClr val="EEEEEE"/>
                </a:highlight>
                <a:latin typeface="Courier New"/>
                <a:ea typeface="Courier New"/>
                <a:cs typeface="Courier New"/>
                <a:sym typeface="Courier New"/>
              </a:rPr>
              <a:t>   statement(s)</a:t>
            </a:r>
            <a:endParaRPr sz="1000">
              <a:solidFill>
                <a:srgbClr val="000000"/>
              </a:solidFill>
              <a:highlight>
                <a:srgbClr val="EEEEEE"/>
              </a:highlight>
              <a:latin typeface="Courier New"/>
              <a:ea typeface="Courier New"/>
              <a:cs typeface="Courier New"/>
              <a:sym typeface="Courier New"/>
            </a:endParaRPr>
          </a:p>
          <a:p>
            <a:pPr indent="0" lvl="0" marL="0" rtl="0" algn="l">
              <a:spcBef>
                <a:spcPts val="0"/>
              </a:spcBef>
              <a:spcAft>
                <a:spcPts val="1200"/>
              </a:spcAft>
              <a:buNone/>
            </a:pPr>
            <a:r>
              <a:t/>
            </a:r>
            <a:endParaRPr sz="1000"/>
          </a:p>
        </p:txBody>
      </p:sp>
      <p:pic>
        <p:nvPicPr>
          <p:cNvPr id="602" name="Google Shape;602;p63"/>
          <p:cNvPicPr preferRelativeResize="0"/>
          <p:nvPr/>
        </p:nvPicPr>
        <p:blipFill>
          <a:blip r:embed="rId3">
            <a:alphaModFix/>
          </a:blip>
          <a:stretch>
            <a:fillRect/>
          </a:stretch>
        </p:blipFill>
        <p:spPr>
          <a:xfrm>
            <a:off x="3384700" y="1333075"/>
            <a:ext cx="4825175" cy="36580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08" name="Google Shape;608;p6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9" name="Google Shape;609;p64"/>
          <p:cNvPicPr preferRelativeResize="0"/>
          <p:nvPr/>
        </p:nvPicPr>
        <p:blipFill>
          <a:blip r:embed="rId3">
            <a:alphaModFix/>
          </a:blip>
          <a:stretch>
            <a:fillRect/>
          </a:stretch>
        </p:blipFill>
        <p:spPr>
          <a:xfrm>
            <a:off x="0" y="912813"/>
            <a:ext cx="9144000" cy="3317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15" name="Google Shape;615;p6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6" name="Google Shape;616;p65"/>
          <p:cNvPicPr preferRelativeResize="0"/>
          <p:nvPr/>
        </p:nvPicPr>
        <p:blipFill>
          <a:blip r:embed="rId3">
            <a:alphaModFix/>
          </a:blip>
          <a:stretch>
            <a:fillRect/>
          </a:stretch>
        </p:blipFill>
        <p:spPr>
          <a:xfrm>
            <a:off x="1920875" y="0"/>
            <a:ext cx="5302250"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22" name="Google Shape;622;p6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3" name="Google Shape;623;p66"/>
          <p:cNvPicPr preferRelativeResize="0"/>
          <p:nvPr/>
        </p:nvPicPr>
        <p:blipFill>
          <a:blip r:embed="rId3">
            <a:alphaModFix/>
          </a:blip>
          <a:stretch>
            <a:fillRect/>
          </a:stretch>
        </p:blipFill>
        <p:spPr>
          <a:xfrm>
            <a:off x="0" y="719616"/>
            <a:ext cx="9143999" cy="370426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29" name="Google Shape;629;p6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0" name="Google Shape;630;p67"/>
          <p:cNvPicPr preferRelativeResize="0"/>
          <p:nvPr/>
        </p:nvPicPr>
        <p:blipFill>
          <a:blip r:embed="rId3">
            <a:alphaModFix/>
          </a:blip>
          <a:stretch>
            <a:fillRect/>
          </a:stretch>
        </p:blipFill>
        <p:spPr>
          <a:xfrm>
            <a:off x="363682" y="0"/>
            <a:ext cx="8416635" cy="51434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36" name="Google Shape;636;p6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7" name="Google Shape;637;p68"/>
          <p:cNvPicPr preferRelativeResize="0"/>
          <p:nvPr/>
        </p:nvPicPr>
        <p:blipFill>
          <a:blip r:embed="rId3">
            <a:alphaModFix/>
          </a:blip>
          <a:stretch>
            <a:fillRect/>
          </a:stretch>
        </p:blipFill>
        <p:spPr>
          <a:xfrm>
            <a:off x="667275" y="-152400"/>
            <a:ext cx="4847974" cy="2002175"/>
          </a:xfrm>
          <a:prstGeom prst="rect">
            <a:avLst/>
          </a:prstGeom>
          <a:noFill/>
          <a:ln>
            <a:noFill/>
          </a:ln>
        </p:spPr>
      </p:pic>
      <p:pic>
        <p:nvPicPr>
          <p:cNvPr id="638" name="Google Shape;638;p68"/>
          <p:cNvPicPr preferRelativeResize="0"/>
          <p:nvPr/>
        </p:nvPicPr>
        <p:blipFill rotWithShape="1">
          <a:blip r:embed="rId4">
            <a:alphaModFix/>
          </a:blip>
          <a:srcRect b="0" l="0" r="0" t="11598"/>
          <a:stretch/>
        </p:blipFill>
        <p:spPr>
          <a:xfrm>
            <a:off x="508675" y="1773575"/>
            <a:ext cx="4688051" cy="25415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4" name="Google Shape;644;p6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5" name="Google Shape;645;p69"/>
          <p:cNvPicPr preferRelativeResize="0"/>
          <p:nvPr/>
        </p:nvPicPr>
        <p:blipFill>
          <a:blip r:embed="rId3">
            <a:alphaModFix/>
          </a:blip>
          <a:stretch>
            <a:fillRect/>
          </a:stretch>
        </p:blipFill>
        <p:spPr>
          <a:xfrm>
            <a:off x="200025" y="0"/>
            <a:ext cx="8743952" cy="5143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0"/>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Chapter (5) </a:t>
            </a:r>
            <a:endParaRPr/>
          </a:p>
        </p:txBody>
      </p:sp>
      <p:sp>
        <p:nvSpPr>
          <p:cNvPr id="651" name="Google Shape;651;p70"/>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Loops</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 Loops</a:t>
            </a:r>
            <a:endParaRPr/>
          </a:p>
        </p:txBody>
      </p:sp>
      <p:sp>
        <p:nvSpPr>
          <p:cNvPr id="657" name="Google Shape;657;p71"/>
          <p:cNvSpPr txBox="1"/>
          <p:nvPr>
            <p:ph idx="1" type="body"/>
          </p:nvPr>
        </p:nvSpPr>
        <p:spPr>
          <a:xfrm>
            <a:off x="560575" y="1423800"/>
            <a:ext cx="4936800" cy="35073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In general, statements are executed sequentially: The first statement in a function is executed first, followed by the second, and so on. There may be a situation when you need to execute a block of code several number of times.</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Programming languages provide various control structures that allow for more complicated execution paths.</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A loop statement allows us to execute a statement or group of statements multiple times. </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pic>
        <p:nvPicPr>
          <p:cNvPr id="658" name="Google Shape;658;p71"/>
          <p:cNvPicPr preferRelativeResize="0"/>
          <p:nvPr/>
        </p:nvPicPr>
        <p:blipFill>
          <a:blip r:embed="rId3">
            <a:alphaModFix/>
          </a:blip>
          <a:stretch>
            <a:fillRect/>
          </a:stretch>
        </p:blipFill>
        <p:spPr>
          <a:xfrm>
            <a:off x="5720575" y="1557038"/>
            <a:ext cx="2941159" cy="324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Python Identifiers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306" name="Google Shape;306;p18"/>
          <p:cNvSpPr txBox="1"/>
          <p:nvPr>
            <p:ph idx="1" type="body"/>
          </p:nvPr>
        </p:nvSpPr>
        <p:spPr>
          <a:xfrm>
            <a:off x="1209425" y="1412000"/>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A Python identifier is a name used to identify a variable, function, class, module or other object. An identifier starts with a letter A to Z or a to z or an underscore (_) followed by zero or more letters, underscores and digits (0 to 9).</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Python does not allow punctuation characters such as @, $, and % within identifiers. Python is a case sensitive programming language. Thus, Manpower and manpower are two different identifiers in Python.</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64" name="Google Shape;664;p7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5" name="Google Shape;665;p72"/>
          <p:cNvPicPr preferRelativeResize="0"/>
          <p:nvPr/>
        </p:nvPicPr>
        <p:blipFill>
          <a:blip r:embed="rId3">
            <a:alphaModFix/>
          </a:blip>
          <a:stretch>
            <a:fillRect/>
          </a:stretch>
        </p:blipFill>
        <p:spPr>
          <a:xfrm>
            <a:off x="0" y="445420"/>
            <a:ext cx="9144001" cy="425266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while Loop Statements</a:t>
            </a:r>
            <a:endParaRPr/>
          </a:p>
        </p:txBody>
      </p:sp>
      <p:sp>
        <p:nvSpPr>
          <p:cNvPr id="671" name="Google Shape;671;p73"/>
          <p:cNvSpPr txBox="1"/>
          <p:nvPr>
            <p:ph idx="1" type="body"/>
          </p:nvPr>
        </p:nvSpPr>
        <p:spPr>
          <a:xfrm>
            <a:off x="643175" y="1597875"/>
            <a:ext cx="24357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highlight>
                  <a:srgbClr val="FFFFFF"/>
                </a:highlight>
                <a:latin typeface="Arial"/>
                <a:ea typeface="Arial"/>
                <a:cs typeface="Arial"/>
                <a:sym typeface="Arial"/>
              </a:rPr>
              <a:t>A while loop statement in Python programming language repeatedly executes a target statement as long as a given condition is true.</a:t>
            </a:r>
            <a:endParaRPr sz="16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while expression:</a:t>
            </a:r>
            <a:endParaRPr sz="1600">
              <a:solidFill>
                <a:srgbClr val="000000"/>
              </a:solidFill>
              <a:highlight>
                <a:srgbClr val="EEEEEE"/>
              </a:highlight>
              <a:latin typeface="Courier New"/>
              <a:ea typeface="Courier New"/>
              <a:cs typeface="Courier New"/>
              <a:sym typeface="Courier New"/>
            </a:endParaRPr>
          </a:p>
          <a:p>
            <a:pPr indent="0" lvl="0" marL="139700" marR="13970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   statement(s)</a:t>
            </a:r>
            <a:endParaRPr sz="1600">
              <a:solidFill>
                <a:srgbClr val="000000"/>
              </a:solidFill>
              <a:highlight>
                <a:srgbClr val="EEEEEE"/>
              </a:highlight>
              <a:latin typeface="Courier New"/>
              <a:ea typeface="Courier New"/>
              <a:cs typeface="Courier New"/>
              <a:sym typeface="Courier New"/>
            </a:endParaRPr>
          </a:p>
          <a:p>
            <a:pPr indent="0" lvl="0" marL="0" rtl="0" algn="l">
              <a:spcBef>
                <a:spcPts val="0"/>
              </a:spcBef>
              <a:spcAft>
                <a:spcPts val="1200"/>
              </a:spcAft>
              <a:buNone/>
            </a:pPr>
            <a:r>
              <a:t/>
            </a:r>
            <a:endParaRPr sz="1600">
              <a:solidFill>
                <a:srgbClr val="000000"/>
              </a:solidFill>
              <a:highlight>
                <a:srgbClr val="FFFFFF"/>
              </a:highlight>
              <a:latin typeface="Arial"/>
              <a:ea typeface="Arial"/>
              <a:cs typeface="Arial"/>
              <a:sym typeface="Arial"/>
            </a:endParaRPr>
          </a:p>
        </p:txBody>
      </p:sp>
      <p:pic>
        <p:nvPicPr>
          <p:cNvPr id="672" name="Google Shape;672;p73"/>
          <p:cNvPicPr preferRelativeResize="0"/>
          <p:nvPr/>
        </p:nvPicPr>
        <p:blipFill>
          <a:blip r:embed="rId3">
            <a:alphaModFix/>
          </a:blip>
          <a:stretch>
            <a:fillRect/>
          </a:stretch>
        </p:blipFill>
        <p:spPr>
          <a:xfrm>
            <a:off x="3078875" y="1597875"/>
            <a:ext cx="2382959" cy="3240824"/>
          </a:xfrm>
          <a:prstGeom prst="rect">
            <a:avLst/>
          </a:prstGeom>
          <a:noFill/>
          <a:ln>
            <a:noFill/>
          </a:ln>
        </p:spPr>
      </p:pic>
      <p:pic>
        <p:nvPicPr>
          <p:cNvPr id="673" name="Google Shape;673;p73"/>
          <p:cNvPicPr preferRelativeResize="0"/>
          <p:nvPr/>
        </p:nvPicPr>
        <p:blipFill>
          <a:blip r:embed="rId4">
            <a:alphaModFix/>
          </a:blip>
          <a:stretch>
            <a:fillRect/>
          </a:stretch>
        </p:blipFill>
        <p:spPr>
          <a:xfrm>
            <a:off x="5766634" y="2060075"/>
            <a:ext cx="3377367" cy="207939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79" name="Google Shape;679;p7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0" name="Google Shape;680;p74"/>
          <p:cNvPicPr preferRelativeResize="0"/>
          <p:nvPr/>
        </p:nvPicPr>
        <p:blipFill>
          <a:blip r:embed="rId3">
            <a:alphaModFix/>
          </a:blip>
          <a:stretch>
            <a:fillRect/>
          </a:stretch>
        </p:blipFill>
        <p:spPr>
          <a:xfrm>
            <a:off x="570100" y="129775"/>
            <a:ext cx="5542300" cy="1636550"/>
          </a:xfrm>
          <a:prstGeom prst="rect">
            <a:avLst/>
          </a:prstGeom>
          <a:noFill/>
          <a:ln>
            <a:noFill/>
          </a:ln>
        </p:spPr>
      </p:pic>
      <p:pic>
        <p:nvPicPr>
          <p:cNvPr id="681" name="Google Shape;681;p74"/>
          <p:cNvPicPr preferRelativeResize="0"/>
          <p:nvPr/>
        </p:nvPicPr>
        <p:blipFill>
          <a:blip r:embed="rId4">
            <a:alphaModFix/>
          </a:blip>
          <a:stretch>
            <a:fillRect/>
          </a:stretch>
        </p:blipFill>
        <p:spPr>
          <a:xfrm>
            <a:off x="570100" y="1849075"/>
            <a:ext cx="4819300" cy="1893300"/>
          </a:xfrm>
          <a:prstGeom prst="rect">
            <a:avLst/>
          </a:prstGeom>
          <a:noFill/>
          <a:ln>
            <a:noFill/>
          </a:ln>
        </p:spPr>
      </p:pic>
      <p:pic>
        <p:nvPicPr>
          <p:cNvPr id="682" name="Google Shape;682;p74"/>
          <p:cNvPicPr preferRelativeResize="0"/>
          <p:nvPr/>
        </p:nvPicPr>
        <p:blipFill>
          <a:blip r:embed="rId5">
            <a:alphaModFix/>
          </a:blip>
          <a:stretch>
            <a:fillRect/>
          </a:stretch>
        </p:blipFill>
        <p:spPr>
          <a:xfrm>
            <a:off x="570100" y="3825125"/>
            <a:ext cx="7010400" cy="1143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88" name="Google Shape;688;p7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9" name="Google Shape;689;p75"/>
          <p:cNvPicPr preferRelativeResize="0"/>
          <p:nvPr/>
        </p:nvPicPr>
        <p:blipFill>
          <a:blip r:embed="rId3">
            <a:alphaModFix/>
          </a:blip>
          <a:stretch>
            <a:fillRect/>
          </a:stretch>
        </p:blipFill>
        <p:spPr>
          <a:xfrm>
            <a:off x="472011" y="0"/>
            <a:ext cx="8199978"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95" name="Google Shape;695;p7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6" name="Google Shape;696;p76"/>
          <p:cNvPicPr preferRelativeResize="0"/>
          <p:nvPr/>
        </p:nvPicPr>
        <p:blipFill>
          <a:blip r:embed="rId3">
            <a:alphaModFix/>
          </a:blip>
          <a:stretch>
            <a:fillRect/>
          </a:stretch>
        </p:blipFill>
        <p:spPr>
          <a:xfrm>
            <a:off x="817620" y="0"/>
            <a:ext cx="7508760" cy="51435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02" name="Google Shape;702;p7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3" name="Google Shape;703;p77"/>
          <p:cNvPicPr preferRelativeResize="0"/>
          <p:nvPr/>
        </p:nvPicPr>
        <p:blipFill>
          <a:blip r:embed="rId3">
            <a:alphaModFix/>
          </a:blip>
          <a:stretch>
            <a:fillRect/>
          </a:stretch>
        </p:blipFill>
        <p:spPr>
          <a:xfrm>
            <a:off x="0" y="763232"/>
            <a:ext cx="9144001" cy="361703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for Loop Statements</a:t>
            </a:r>
            <a:endParaRPr/>
          </a:p>
        </p:txBody>
      </p:sp>
      <p:sp>
        <p:nvSpPr>
          <p:cNvPr id="709" name="Google Shape;709;p78"/>
          <p:cNvSpPr txBox="1"/>
          <p:nvPr>
            <p:ph idx="1" type="body"/>
          </p:nvPr>
        </p:nvSpPr>
        <p:spPr>
          <a:xfrm>
            <a:off x="342125" y="1392050"/>
            <a:ext cx="3857700" cy="13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highlight>
                  <a:srgbClr val="EEEEEE"/>
                </a:highlight>
                <a:latin typeface="Courier New"/>
                <a:ea typeface="Courier New"/>
                <a:cs typeface="Courier New"/>
                <a:sym typeface="Courier New"/>
              </a:rPr>
              <a:t>for iterating_var in sequence:</a:t>
            </a:r>
            <a:endParaRPr sz="1600">
              <a:solidFill>
                <a:srgbClr val="000000"/>
              </a:solidFill>
              <a:highlight>
                <a:srgbClr val="EEEEEE"/>
              </a:highlight>
              <a:latin typeface="Courier New"/>
              <a:ea typeface="Courier New"/>
              <a:cs typeface="Courier New"/>
              <a:sym typeface="Courier New"/>
            </a:endParaRPr>
          </a:p>
          <a:p>
            <a:pPr indent="0" lvl="0" marL="139700" marR="139700" rtl="0" algn="l">
              <a:spcBef>
                <a:spcPts val="1200"/>
              </a:spcBef>
              <a:spcAft>
                <a:spcPts val="0"/>
              </a:spcAft>
              <a:buNone/>
            </a:pPr>
            <a:r>
              <a:rPr lang="en" sz="1600">
                <a:solidFill>
                  <a:srgbClr val="000000"/>
                </a:solidFill>
                <a:highlight>
                  <a:srgbClr val="EEEEEE"/>
                </a:highlight>
                <a:latin typeface="Courier New"/>
                <a:ea typeface="Courier New"/>
                <a:cs typeface="Courier New"/>
                <a:sym typeface="Courier New"/>
              </a:rPr>
              <a:t>   statements(s)</a:t>
            </a:r>
            <a:endParaRPr sz="1600">
              <a:solidFill>
                <a:srgbClr val="000000"/>
              </a:solidFill>
              <a:highlight>
                <a:srgbClr val="EEEEEE"/>
              </a:highlight>
              <a:latin typeface="Courier New"/>
              <a:ea typeface="Courier New"/>
              <a:cs typeface="Courier New"/>
              <a:sym typeface="Courier New"/>
            </a:endParaRPr>
          </a:p>
          <a:p>
            <a:pPr indent="0" lvl="0" marL="0" rtl="0" algn="l">
              <a:spcBef>
                <a:spcPts val="0"/>
              </a:spcBef>
              <a:spcAft>
                <a:spcPts val="1200"/>
              </a:spcAft>
              <a:buNone/>
            </a:pPr>
            <a:r>
              <a:t/>
            </a:r>
            <a:endParaRPr sz="1600"/>
          </a:p>
        </p:txBody>
      </p:sp>
      <p:pic>
        <p:nvPicPr>
          <p:cNvPr id="710" name="Google Shape;710;p78"/>
          <p:cNvPicPr preferRelativeResize="0"/>
          <p:nvPr/>
        </p:nvPicPr>
        <p:blipFill>
          <a:blip r:embed="rId3">
            <a:alphaModFix/>
          </a:blip>
          <a:stretch>
            <a:fillRect/>
          </a:stretch>
        </p:blipFill>
        <p:spPr>
          <a:xfrm>
            <a:off x="5708900" y="1175500"/>
            <a:ext cx="3346399" cy="3551875"/>
          </a:xfrm>
          <a:prstGeom prst="rect">
            <a:avLst/>
          </a:prstGeom>
          <a:noFill/>
          <a:ln>
            <a:noFill/>
          </a:ln>
        </p:spPr>
      </p:pic>
      <p:pic>
        <p:nvPicPr>
          <p:cNvPr id="711" name="Google Shape;711;p78"/>
          <p:cNvPicPr preferRelativeResize="0"/>
          <p:nvPr/>
        </p:nvPicPr>
        <p:blipFill>
          <a:blip r:embed="rId4">
            <a:alphaModFix/>
          </a:blip>
          <a:stretch>
            <a:fillRect/>
          </a:stretch>
        </p:blipFill>
        <p:spPr>
          <a:xfrm>
            <a:off x="247825" y="2571750"/>
            <a:ext cx="5261426" cy="2155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Iterating by Sequence Index</a:t>
            </a:r>
            <a:endParaRPr b="0" sz="2400">
              <a:solidFill>
                <a:srgbClr val="000000"/>
              </a:solidFill>
              <a:latin typeface="Arial"/>
              <a:ea typeface="Arial"/>
              <a:cs typeface="Arial"/>
              <a:sym typeface="Arial"/>
            </a:endParaRPr>
          </a:p>
          <a:p>
            <a:pPr indent="0" lvl="0" marL="25400" marR="25400" rtl="0" algn="just">
              <a:lnSpc>
                <a:spcPct val="115000"/>
              </a:lnSpc>
              <a:spcBef>
                <a:spcPts val="600"/>
              </a:spcBef>
              <a:spcAft>
                <a:spcPts val="0"/>
              </a:spcAft>
              <a:buNone/>
            </a:pPr>
            <a:r>
              <a:t/>
            </a:r>
            <a:endParaRPr b="0" sz="2400">
              <a:solidFill>
                <a:srgbClr val="000000"/>
              </a:solidFill>
              <a:latin typeface="Arial"/>
              <a:ea typeface="Arial"/>
              <a:cs typeface="Arial"/>
              <a:sym typeface="Arial"/>
            </a:endParaRPr>
          </a:p>
          <a:p>
            <a:pPr indent="0" lvl="0" marL="0" rtl="0" algn="l">
              <a:spcBef>
                <a:spcPts val="700"/>
              </a:spcBef>
              <a:spcAft>
                <a:spcPts val="0"/>
              </a:spcAft>
              <a:buNone/>
            </a:pPr>
            <a:r>
              <a:t/>
            </a:r>
            <a:endParaRPr sz="2400"/>
          </a:p>
        </p:txBody>
      </p:sp>
      <p:sp>
        <p:nvSpPr>
          <p:cNvPr id="717" name="Google Shape;717;p79"/>
          <p:cNvSpPr txBox="1"/>
          <p:nvPr>
            <p:ph idx="1" type="body"/>
          </p:nvPr>
        </p:nvSpPr>
        <p:spPr>
          <a:xfrm>
            <a:off x="513400" y="1578900"/>
            <a:ext cx="7030500" cy="30219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800">
                <a:solidFill>
                  <a:srgbClr val="000000"/>
                </a:solidFill>
                <a:latin typeface="Arial"/>
                <a:ea typeface="Arial"/>
                <a:cs typeface="Arial"/>
                <a:sym typeface="Arial"/>
              </a:rPr>
              <a:t>An alternative way of iterating through each item is by index offset into the sequence itself. Following is a simple example −</a:t>
            </a:r>
            <a:endParaRPr sz="1800">
              <a:solidFill>
                <a:srgbClr val="000000"/>
              </a:solidFill>
              <a:latin typeface="Arial"/>
              <a:ea typeface="Arial"/>
              <a:cs typeface="Arial"/>
              <a:sym typeface="Arial"/>
            </a:endParaRPr>
          </a:p>
          <a:p>
            <a:pPr indent="0" lvl="0" marL="25400" marR="25400" rtl="0" algn="just">
              <a:spcBef>
                <a:spcPts val="700"/>
              </a:spcBef>
              <a:spcAft>
                <a:spcPts val="0"/>
              </a:spcAft>
              <a:buNone/>
            </a:pPr>
            <a:r>
              <a:t/>
            </a:r>
            <a:endParaRPr sz="1800">
              <a:solidFill>
                <a:srgbClr val="000000"/>
              </a:solidFill>
              <a:latin typeface="Arial"/>
              <a:ea typeface="Arial"/>
              <a:cs typeface="Arial"/>
              <a:sym typeface="Arial"/>
            </a:endParaRPr>
          </a:p>
          <a:p>
            <a:pPr indent="0" lvl="0" marL="0" rtl="0" algn="l">
              <a:spcBef>
                <a:spcPts val="700"/>
              </a:spcBef>
              <a:spcAft>
                <a:spcPts val="0"/>
              </a:spcAft>
              <a:buNone/>
            </a:pPr>
            <a:r>
              <a:rPr b="1" i="1" lang="en" sz="1800">
                <a:solidFill>
                  <a:srgbClr val="000000"/>
                </a:solidFill>
                <a:highlight>
                  <a:srgbClr val="EEEEEE"/>
                </a:highlight>
                <a:latin typeface="Courier New"/>
                <a:ea typeface="Courier New"/>
                <a:cs typeface="Courier New"/>
                <a:sym typeface="Courier New"/>
              </a:rPr>
              <a:t>fruits </a:t>
            </a:r>
            <a:r>
              <a:rPr b="1" i="1" lang="en" sz="1800">
                <a:solidFill>
                  <a:srgbClr val="666600"/>
                </a:solidFill>
                <a:highlight>
                  <a:srgbClr val="EEEEEE"/>
                </a:highlight>
                <a:latin typeface="Courier New"/>
                <a:ea typeface="Courier New"/>
                <a:cs typeface="Courier New"/>
                <a:sym typeface="Courier New"/>
              </a:rPr>
              <a:t>=</a:t>
            </a:r>
            <a:r>
              <a:rPr b="1" i="1" lang="en" sz="1800">
                <a:solidFill>
                  <a:srgbClr val="000000"/>
                </a:solidFill>
                <a:highlight>
                  <a:srgbClr val="EEEEEE"/>
                </a:highlight>
                <a:latin typeface="Courier New"/>
                <a:ea typeface="Courier New"/>
                <a:cs typeface="Courier New"/>
                <a:sym typeface="Courier New"/>
              </a:rPr>
              <a:t> </a:t>
            </a:r>
            <a:r>
              <a:rPr b="1" i="1" lang="en" sz="1800">
                <a:solidFill>
                  <a:srgbClr val="666600"/>
                </a:solidFill>
                <a:highlight>
                  <a:srgbClr val="EEEEEE"/>
                </a:highlight>
                <a:latin typeface="Courier New"/>
                <a:ea typeface="Courier New"/>
                <a:cs typeface="Courier New"/>
                <a:sym typeface="Courier New"/>
              </a:rPr>
              <a:t>[</a:t>
            </a:r>
            <a:r>
              <a:rPr b="1" i="1" lang="en" sz="1800">
                <a:solidFill>
                  <a:srgbClr val="008800"/>
                </a:solidFill>
                <a:highlight>
                  <a:srgbClr val="EEEEEE"/>
                </a:highlight>
                <a:latin typeface="Courier New"/>
                <a:ea typeface="Courier New"/>
                <a:cs typeface="Courier New"/>
                <a:sym typeface="Courier New"/>
              </a:rPr>
              <a:t>'banana'</a:t>
            </a:r>
            <a:r>
              <a:rPr b="1" i="1" lang="en" sz="1800">
                <a:solidFill>
                  <a:srgbClr val="666600"/>
                </a:solidFill>
                <a:highlight>
                  <a:srgbClr val="EEEEEE"/>
                </a:highlight>
                <a:latin typeface="Courier New"/>
                <a:ea typeface="Courier New"/>
                <a:cs typeface="Courier New"/>
                <a:sym typeface="Courier New"/>
              </a:rPr>
              <a:t>,</a:t>
            </a:r>
            <a:r>
              <a:rPr b="1" i="1" lang="en" sz="1800">
                <a:solidFill>
                  <a:srgbClr val="000000"/>
                </a:solidFill>
                <a:highlight>
                  <a:srgbClr val="EEEEEE"/>
                </a:highlight>
                <a:latin typeface="Courier New"/>
                <a:ea typeface="Courier New"/>
                <a:cs typeface="Courier New"/>
                <a:sym typeface="Courier New"/>
              </a:rPr>
              <a:t> </a:t>
            </a:r>
            <a:r>
              <a:rPr b="1" i="1" lang="en" sz="1800">
                <a:solidFill>
                  <a:srgbClr val="008800"/>
                </a:solidFill>
                <a:highlight>
                  <a:srgbClr val="EEEEEE"/>
                </a:highlight>
                <a:latin typeface="Courier New"/>
                <a:ea typeface="Courier New"/>
                <a:cs typeface="Courier New"/>
                <a:sym typeface="Courier New"/>
              </a:rPr>
              <a:t>'apple'</a:t>
            </a:r>
            <a:r>
              <a:rPr b="1" i="1" lang="en" sz="1800">
                <a:solidFill>
                  <a:srgbClr val="666600"/>
                </a:solidFill>
                <a:highlight>
                  <a:srgbClr val="EEEEEE"/>
                </a:highlight>
                <a:latin typeface="Courier New"/>
                <a:ea typeface="Courier New"/>
                <a:cs typeface="Courier New"/>
                <a:sym typeface="Courier New"/>
              </a:rPr>
              <a:t>,</a:t>
            </a:r>
            <a:r>
              <a:rPr b="1" i="1" lang="en" sz="1800">
                <a:solidFill>
                  <a:srgbClr val="000000"/>
                </a:solidFill>
                <a:highlight>
                  <a:srgbClr val="EEEEEE"/>
                </a:highlight>
                <a:latin typeface="Courier New"/>
                <a:ea typeface="Courier New"/>
                <a:cs typeface="Courier New"/>
                <a:sym typeface="Courier New"/>
              </a:rPr>
              <a:t>  </a:t>
            </a:r>
            <a:r>
              <a:rPr b="1" i="1" lang="en" sz="1800">
                <a:solidFill>
                  <a:srgbClr val="008800"/>
                </a:solidFill>
                <a:highlight>
                  <a:srgbClr val="EEEEEE"/>
                </a:highlight>
                <a:latin typeface="Courier New"/>
                <a:ea typeface="Courier New"/>
                <a:cs typeface="Courier New"/>
                <a:sym typeface="Courier New"/>
              </a:rPr>
              <a:t>'mango'</a:t>
            </a:r>
            <a:r>
              <a:rPr b="1" i="1" lang="en" sz="1800">
                <a:solidFill>
                  <a:srgbClr val="666600"/>
                </a:solidFill>
                <a:highlight>
                  <a:srgbClr val="EEEEEE"/>
                </a:highlight>
                <a:latin typeface="Courier New"/>
                <a:ea typeface="Courier New"/>
                <a:cs typeface="Courier New"/>
                <a:sym typeface="Courier New"/>
              </a:rPr>
              <a:t>]</a:t>
            </a:r>
            <a:endParaRPr b="1" i="1" sz="18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b="1" i="1" lang="en" sz="1800">
                <a:solidFill>
                  <a:srgbClr val="000088"/>
                </a:solidFill>
                <a:highlight>
                  <a:srgbClr val="EEEEEE"/>
                </a:highlight>
                <a:latin typeface="Courier New"/>
                <a:ea typeface="Courier New"/>
                <a:cs typeface="Courier New"/>
                <a:sym typeface="Courier New"/>
              </a:rPr>
              <a:t>for</a:t>
            </a:r>
            <a:r>
              <a:rPr b="1" i="1" lang="en" sz="1800">
                <a:solidFill>
                  <a:srgbClr val="000000"/>
                </a:solidFill>
                <a:highlight>
                  <a:srgbClr val="EEEEEE"/>
                </a:highlight>
                <a:latin typeface="Courier New"/>
                <a:ea typeface="Courier New"/>
                <a:cs typeface="Courier New"/>
                <a:sym typeface="Courier New"/>
              </a:rPr>
              <a:t> index </a:t>
            </a:r>
            <a:r>
              <a:rPr b="1" i="1" lang="en" sz="1800">
                <a:solidFill>
                  <a:srgbClr val="000088"/>
                </a:solidFill>
                <a:highlight>
                  <a:srgbClr val="EEEEEE"/>
                </a:highlight>
                <a:latin typeface="Courier New"/>
                <a:ea typeface="Courier New"/>
                <a:cs typeface="Courier New"/>
                <a:sym typeface="Courier New"/>
              </a:rPr>
              <a:t>in</a:t>
            </a:r>
            <a:r>
              <a:rPr b="1" i="1" lang="en" sz="1800">
                <a:solidFill>
                  <a:srgbClr val="000000"/>
                </a:solidFill>
                <a:highlight>
                  <a:srgbClr val="EEEEEE"/>
                </a:highlight>
                <a:latin typeface="Courier New"/>
                <a:ea typeface="Courier New"/>
                <a:cs typeface="Courier New"/>
                <a:sym typeface="Courier New"/>
              </a:rPr>
              <a:t> range</a:t>
            </a:r>
            <a:r>
              <a:rPr b="1" i="1" lang="en" sz="1800">
                <a:solidFill>
                  <a:srgbClr val="666600"/>
                </a:solidFill>
                <a:highlight>
                  <a:srgbClr val="EEEEEE"/>
                </a:highlight>
                <a:latin typeface="Courier New"/>
                <a:ea typeface="Courier New"/>
                <a:cs typeface="Courier New"/>
                <a:sym typeface="Courier New"/>
              </a:rPr>
              <a:t>(</a:t>
            </a:r>
            <a:r>
              <a:rPr b="1" i="1" lang="en" sz="1800">
                <a:solidFill>
                  <a:srgbClr val="000000"/>
                </a:solidFill>
                <a:highlight>
                  <a:srgbClr val="EEEEEE"/>
                </a:highlight>
                <a:latin typeface="Courier New"/>
                <a:ea typeface="Courier New"/>
                <a:cs typeface="Courier New"/>
                <a:sym typeface="Courier New"/>
              </a:rPr>
              <a:t>len</a:t>
            </a:r>
            <a:r>
              <a:rPr b="1" i="1" lang="en" sz="1800">
                <a:solidFill>
                  <a:srgbClr val="666600"/>
                </a:solidFill>
                <a:highlight>
                  <a:srgbClr val="EEEEEE"/>
                </a:highlight>
                <a:latin typeface="Courier New"/>
                <a:ea typeface="Courier New"/>
                <a:cs typeface="Courier New"/>
                <a:sym typeface="Courier New"/>
              </a:rPr>
              <a:t>(</a:t>
            </a:r>
            <a:r>
              <a:rPr b="1" i="1" lang="en" sz="1800">
                <a:solidFill>
                  <a:srgbClr val="000000"/>
                </a:solidFill>
                <a:highlight>
                  <a:srgbClr val="EEEEEE"/>
                </a:highlight>
                <a:latin typeface="Courier New"/>
                <a:ea typeface="Courier New"/>
                <a:cs typeface="Courier New"/>
                <a:sym typeface="Courier New"/>
              </a:rPr>
              <a:t>fruits</a:t>
            </a:r>
            <a:r>
              <a:rPr b="1" i="1" lang="en" sz="1800">
                <a:solidFill>
                  <a:srgbClr val="666600"/>
                </a:solidFill>
                <a:highlight>
                  <a:srgbClr val="EEEEEE"/>
                </a:highlight>
                <a:latin typeface="Courier New"/>
                <a:ea typeface="Courier New"/>
                <a:cs typeface="Courier New"/>
                <a:sym typeface="Courier New"/>
              </a:rPr>
              <a:t>)):</a:t>
            </a:r>
            <a:endParaRPr b="1" i="1" sz="18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b="1" i="1" lang="en" sz="1800">
                <a:solidFill>
                  <a:srgbClr val="000000"/>
                </a:solidFill>
                <a:highlight>
                  <a:srgbClr val="EEEEEE"/>
                </a:highlight>
                <a:latin typeface="Courier New"/>
                <a:ea typeface="Courier New"/>
                <a:cs typeface="Courier New"/>
                <a:sym typeface="Courier New"/>
              </a:rPr>
              <a:t>   </a:t>
            </a:r>
            <a:r>
              <a:rPr b="1" i="1" lang="en" sz="1800">
                <a:solidFill>
                  <a:srgbClr val="000088"/>
                </a:solidFill>
                <a:highlight>
                  <a:srgbClr val="EEEEEE"/>
                </a:highlight>
                <a:latin typeface="Courier New"/>
                <a:ea typeface="Courier New"/>
                <a:cs typeface="Courier New"/>
                <a:sym typeface="Courier New"/>
              </a:rPr>
              <a:t>print</a:t>
            </a:r>
            <a:r>
              <a:rPr b="1" i="1" lang="en" sz="1800">
                <a:solidFill>
                  <a:srgbClr val="000000"/>
                </a:solidFill>
                <a:highlight>
                  <a:srgbClr val="EEEEEE"/>
                </a:highlight>
                <a:latin typeface="Courier New"/>
                <a:ea typeface="Courier New"/>
                <a:cs typeface="Courier New"/>
                <a:sym typeface="Courier New"/>
              </a:rPr>
              <a:t>(</a:t>
            </a:r>
            <a:r>
              <a:rPr b="1" i="1" lang="en" sz="1800">
                <a:solidFill>
                  <a:srgbClr val="008800"/>
                </a:solidFill>
                <a:highlight>
                  <a:srgbClr val="EEEEEE"/>
                </a:highlight>
                <a:latin typeface="Courier New"/>
                <a:ea typeface="Courier New"/>
                <a:cs typeface="Courier New"/>
                <a:sym typeface="Courier New"/>
              </a:rPr>
              <a:t>'Current fruit :'</a:t>
            </a:r>
            <a:r>
              <a:rPr b="1" i="1" lang="en" sz="1800">
                <a:solidFill>
                  <a:srgbClr val="666600"/>
                </a:solidFill>
                <a:highlight>
                  <a:srgbClr val="EEEEEE"/>
                </a:highlight>
                <a:latin typeface="Courier New"/>
                <a:ea typeface="Courier New"/>
                <a:cs typeface="Courier New"/>
                <a:sym typeface="Courier New"/>
              </a:rPr>
              <a:t>,</a:t>
            </a:r>
            <a:r>
              <a:rPr b="1" i="1" lang="en" sz="1800">
                <a:solidFill>
                  <a:srgbClr val="000000"/>
                </a:solidFill>
                <a:highlight>
                  <a:srgbClr val="EEEEEE"/>
                </a:highlight>
                <a:latin typeface="Courier New"/>
                <a:ea typeface="Courier New"/>
                <a:cs typeface="Courier New"/>
                <a:sym typeface="Courier New"/>
              </a:rPr>
              <a:t> fruits</a:t>
            </a:r>
            <a:r>
              <a:rPr b="1" i="1" lang="en" sz="1800">
                <a:solidFill>
                  <a:srgbClr val="666600"/>
                </a:solidFill>
                <a:highlight>
                  <a:srgbClr val="EEEEEE"/>
                </a:highlight>
                <a:latin typeface="Courier New"/>
                <a:ea typeface="Courier New"/>
                <a:cs typeface="Courier New"/>
                <a:sym typeface="Courier New"/>
              </a:rPr>
              <a:t>[</a:t>
            </a:r>
            <a:r>
              <a:rPr b="1" i="1" lang="en" sz="1800">
                <a:solidFill>
                  <a:srgbClr val="000000"/>
                </a:solidFill>
                <a:highlight>
                  <a:srgbClr val="EEEEEE"/>
                </a:highlight>
                <a:latin typeface="Courier New"/>
                <a:ea typeface="Courier New"/>
                <a:cs typeface="Courier New"/>
                <a:sym typeface="Courier New"/>
              </a:rPr>
              <a:t>index</a:t>
            </a:r>
            <a:r>
              <a:rPr b="1" i="1" lang="en" sz="1800">
                <a:solidFill>
                  <a:srgbClr val="666600"/>
                </a:solidFill>
                <a:highlight>
                  <a:srgbClr val="EEEEEE"/>
                </a:highlight>
                <a:latin typeface="Courier New"/>
                <a:ea typeface="Courier New"/>
                <a:cs typeface="Courier New"/>
                <a:sym typeface="Courier New"/>
              </a:rPr>
              <a:t>])</a:t>
            </a:r>
            <a:endParaRPr b="1" i="1" sz="1800">
              <a:solidFill>
                <a:srgbClr val="000000"/>
              </a:solidFill>
              <a:highlight>
                <a:srgbClr val="EEEEEE"/>
              </a:highlight>
              <a:latin typeface="Courier New"/>
              <a:ea typeface="Courier New"/>
              <a:cs typeface="Courier New"/>
              <a:sym typeface="Courier New"/>
            </a:endParaRPr>
          </a:p>
          <a:p>
            <a:pPr indent="0" lvl="0" marL="25400" marR="25400" rtl="0" algn="l">
              <a:spcBef>
                <a:spcPts val="1200"/>
              </a:spcBef>
              <a:spcAft>
                <a:spcPts val="0"/>
              </a:spcAft>
              <a:buNone/>
            </a:pPr>
            <a:r>
              <a:rPr b="1" i="1" lang="en" sz="1800">
                <a:solidFill>
                  <a:srgbClr val="000088"/>
                </a:solidFill>
                <a:highlight>
                  <a:srgbClr val="EEEEEE"/>
                </a:highlight>
                <a:latin typeface="Courier New"/>
                <a:ea typeface="Courier New"/>
                <a:cs typeface="Courier New"/>
                <a:sym typeface="Courier New"/>
              </a:rPr>
              <a:t>print</a:t>
            </a:r>
            <a:r>
              <a:rPr b="1" i="1" lang="en" sz="1800">
                <a:solidFill>
                  <a:srgbClr val="000000"/>
                </a:solidFill>
                <a:highlight>
                  <a:srgbClr val="EEEEEE"/>
                </a:highlight>
                <a:latin typeface="Courier New"/>
                <a:ea typeface="Courier New"/>
                <a:cs typeface="Courier New"/>
                <a:sym typeface="Courier New"/>
              </a:rPr>
              <a:t>(</a:t>
            </a:r>
            <a:r>
              <a:rPr b="1" i="1" lang="en" sz="1800">
                <a:solidFill>
                  <a:srgbClr val="008800"/>
                </a:solidFill>
                <a:highlight>
                  <a:srgbClr val="EEEEEE"/>
                </a:highlight>
                <a:latin typeface="Courier New"/>
                <a:ea typeface="Courier New"/>
                <a:cs typeface="Courier New"/>
                <a:sym typeface="Courier New"/>
              </a:rPr>
              <a:t>"Good bye!")</a:t>
            </a:r>
            <a:endParaRPr b="1" i="1" sz="1800">
              <a:solidFill>
                <a:srgbClr val="008800"/>
              </a:solidFill>
              <a:highlight>
                <a:srgbClr val="EEEEEE"/>
              </a:highlight>
              <a:latin typeface="Courier New"/>
              <a:ea typeface="Courier New"/>
              <a:cs typeface="Courier New"/>
              <a:sym typeface="Courier New"/>
            </a:endParaRPr>
          </a:p>
          <a:p>
            <a:pPr indent="0" lvl="0" marL="0" rtl="0" algn="l">
              <a:spcBef>
                <a:spcPts val="0"/>
              </a:spcBef>
              <a:spcAft>
                <a:spcPts val="1200"/>
              </a:spcAft>
              <a:buNone/>
            </a:pPr>
            <a:r>
              <a:t/>
            </a:r>
            <a:endParaRPr b="1"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Using else Statement with For Loop</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723" name="Google Shape;723;p80"/>
          <p:cNvSpPr txBox="1"/>
          <p:nvPr>
            <p:ph idx="1" type="body"/>
          </p:nvPr>
        </p:nvSpPr>
        <p:spPr>
          <a:xfrm>
            <a:off x="371825" y="1388400"/>
            <a:ext cx="7862400" cy="9993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Python supports to have an else statement associated with a loop statement</a:t>
            </a:r>
            <a:endParaRPr sz="1600">
              <a:solidFill>
                <a:srgbClr val="000000"/>
              </a:solidFill>
              <a:latin typeface="Arial"/>
              <a:ea typeface="Arial"/>
              <a:cs typeface="Arial"/>
              <a:sym typeface="Arial"/>
            </a:endParaRPr>
          </a:p>
          <a:p>
            <a:pPr indent="-330200" lvl="0" marL="457200" rtl="0" algn="l">
              <a:spcBef>
                <a:spcPts val="700"/>
              </a:spcBef>
              <a:spcAft>
                <a:spcPts val="0"/>
              </a:spcAft>
              <a:buClr>
                <a:srgbClr val="000000"/>
              </a:buClr>
              <a:buSzPts val="1600"/>
              <a:buFont typeface="Arial"/>
              <a:buChar char="●"/>
            </a:pPr>
            <a:r>
              <a:rPr lang="en" sz="1600">
                <a:solidFill>
                  <a:srgbClr val="000000"/>
                </a:solidFill>
                <a:latin typeface="Arial"/>
                <a:ea typeface="Arial"/>
                <a:cs typeface="Arial"/>
                <a:sym typeface="Arial"/>
              </a:rPr>
              <a:t>If the else statement is used with a for loop, the else statement is executed when the loop has exhausted iterating the list.</a:t>
            </a:r>
            <a:endParaRPr sz="1600">
              <a:solidFill>
                <a:srgbClr val="000000"/>
              </a:solidFill>
              <a:latin typeface="Arial"/>
              <a:ea typeface="Arial"/>
              <a:cs typeface="Arial"/>
              <a:sym typeface="Arial"/>
            </a:endParaRPr>
          </a:p>
          <a:p>
            <a:pPr indent="0" lvl="0" marL="0" rtl="0" algn="l">
              <a:spcBef>
                <a:spcPts val="400"/>
              </a:spcBef>
              <a:spcAft>
                <a:spcPts val="1200"/>
              </a:spcAft>
              <a:buNone/>
            </a:pPr>
            <a:r>
              <a:t/>
            </a:r>
            <a:endParaRPr sz="1600"/>
          </a:p>
        </p:txBody>
      </p:sp>
      <p:pic>
        <p:nvPicPr>
          <p:cNvPr id="724" name="Google Shape;724;p80"/>
          <p:cNvPicPr preferRelativeResize="0"/>
          <p:nvPr/>
        </p:nvPicPr>
        <p:blipFill rotWithShape="1">
          <a:blip r:embed="rId3">
            <a:alphaModFix/>
          </a:blip>
          <a:srcRect b="9198" l="0" r="0" t="0"/>
          <a:stretch/>
        </p:blipFill>
        <p:spPr>
          <a:xfrm>
            <a:off x="582000" y="2650250"/>
            <a:ext cx="7980001" cy="22573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nested loops</a:t>
            </a:r>
            <a:endParaRPr/>
          </a:p>
        </p:txBody>
      </p:sp>
      <p:sp>
        <p:nvSpPr>
          <p:cNvPr id="730" name="Google Shape;730;p81"/>
          <p:cNvSpPr txBox="1"/>
          <p:nvPr>
            <p:ph idx="1" type="body"/>
          </p:nvPr>
        </p:nvSpPr>
        <p:spPr>
          <a:xfrm>
            <a:off x="584175" y="1300950"/>
            <a:ext cx="7956900" cy="33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latin typeface="Arial"/>
                <a:ea typeface="Arial"/>
                <a:cs typeface="Arial"/>
                <a:sym typeface="Arial"/>
              </a:rPr>
              <a:t>Python programming language allows to use one loop inside another loop.</a:t>
            </a:r>
            <a:endParaRPr sz="14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 sz="1400">
                <a:solidFill>
                  <a:srgbClr val="000000"/>
                </a:solidFill>
                <a:highlight>
                  <a:srgbClr val="EEEEEE"/>
                </a:highlight>
                <a:latin typeface="Courier New"/>
                <a:ea typeface="Courier New"/>
                <a:cs typeface="Courier New"/>
                <a:sym typeface="Courier New"/>
              </a:rPr>
              <a:t>for iterating_var in sequence:</a:t>
            </a:r>
            <a:endParaRPr sz="14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400">
                <a:solidFill>
                  <a:srgbClr val="000000"/>
                </a:solidFill>
                <a:highlight>
                  <a:srgbClr val="EEEEEE"/>
                </a:highlight>
                <a:latin typeface="Courier New"/>
                <a:ea typeface="Courier New"/>
                <a:cs typeface="Courier New"/>
                <a:sym typeface="Courier New"/>
              </a:rPr>
              <a:t>   for iterating_var in sequence:</a:t>
            </a:r>
            <a:endParaRPr sz="14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400">
                <a:solidFill>
                  <a:srgbClr val="000000"/>
                </a:solidFill>
                <a:highlight>
                  <a:srgbClr val="EEEEEE"/>
                </a:highlight>
                <a:latin typeface="Courier New"/>
                <a:ea typeface="Courier New"/>
                <a:cs typeface="Courier New"/>
                <a:sym typeface="Courier New"/>
              </a:rPr>
              <a:t>      statements(s)</a:t>
            </a:r>
            <a:endParaRPr sz="1400">
              <a:solidFill>
                <a:srgbClr val="000000"/>
              </a:solidFill>
              <a:highlight>
                <a:srgbClr val="EEEEEE"/>
              </a:highlight>
              <a:latin typeface="Courier New"/>
              <a:ea typeface="Courier New"/>
              <a:cs typeface="Courier New"/>
              <a:sym typeface="Courier New"/>
            </a:endParaRPr>
          </a:p>
          <a:p>
            <a:pPr indent="0" lvl="0" marL="139700" marR="139700" rtl="0" algn="l">
              <a:spcBef>
                <a:spcPts val="1200"/>
              </a:spcBef>
              <a:spcAft>
                <a:spcPts val="0"/>
              </a:spcAft>
              <a:buNone/>
            </a:pPr>
            <a:r>
              <a:rPr lang="en" sz="1400">
                <a:solidFill>
                  <a:srgbClr val="000000"/>
                </a:solidFill>
                <a:highlight>
                  <a:srgbClr val="EEEEEE"/>
                </a:highlight>
                <a:latin typeface="Courier New"/>
                <a:ea typeface="Courier New"/>
                <a:cs typeface="Courier New"/>
                <a:sym typeface="Courier New"/>
              </a:rPr>
              <a:t>   statements(s)</a:t>
            </a:r>
            <a:endParaRPr sz="1400">
              <a:solidFill>
                <a:srgbClr val="000000"/>
              </a:solidFill>
              <a:highlight>
                <a:srgbClr val="EEEEEE"/>
              </a:highlight>
              <a:latin typeface="Courier New"/>
              <a:ea typeface="Courier New"/>
              <a:cs typeface="Courier New"/>
              <a:sym typeface="Courier New"/>
            </a:endParaRPr>
          </a:p>
          <a:p>
            <a:pPr indent="0" lvl="0" marL="25400" marR="25400" rtl="0" algn="just">
              <a:spcBef>
                <a:spcPts val="600"/>
              </a:spcBef>
              <a:spcAft>
                <a:spcPts val="0"/>
              </a:spcAft>
              <a:buNone/>
            </a:pPr>
            <a:r>
              <a:rPr lang="en" sz="1400">
                <a:solidFill>
                  <a:srgbClr val="000000"/>
                </a:solidFill>
                <a:latin typeface="Arial"/>
                <a:ea typeface="Arial"/>
                <a:cs typeface="Arial"/>
                <a:sym typeface="Arial"/>
              </a:rPr>
              <a:t>The syntax for a nested while loop statement in Python programming language is as follows −</a:t>
            </a:r>
            <a:endParaRPr sz="1400">
              <a:solidFill>
                <a:srgbClr val="000000"/>
              </a:solidFill>
              <a:latin typeface="Arial"/>
              <a:ea typeface="Arial"/>
              <a:cs typeface="Arial"/>
              <a:sym typeface="Arial"/>
            </a:endParaRPr>
          </a:p>
          <a:p>
            <a:pPr indent="0" lvl="0" marL="0" rtl="0" algn="l">
              <a:spcBef>
                <a:spcPts val="700"/>
              </a:spcBef>
              <a:spcAft>
                <a:spcPts val="0"/>
              </a:spcAft>
              <a:buNone/>
            </a:pPr>
            <a:r>
              <a:rPr lang="en" sz="1400">
                <a:solidFill>
                  <a:srgbClr val="000000"/>
                </a:solidFill>
                <a:highlight>
                  <a:srgbClr val="EEEEEE"/>
                </a:highlight>
                <a:latin typeface="Courier New"/>
                <a:ea typeface="Courier New"/>
                <a:cs typeface="Courier New"/>
                <a:sym typeface="Courier New"/>
              </a:rPr>
              <a:t>while expression:</a:t>
            </a:r>
            <a:endParaRPr sz="14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400">
                <a:solidFill>
                  <a:srgbClr val="000000"/>
                </a:solidFill>
                <a:highlight>
                  <a:srgbClr val="EEEEEE"/>
                </a:highlight>
                <a:latin typeface="Courier New"/>
                <a:ea typeface="Courier New"/>
                <a:cs typeface="Courier New"/>
                <a:sym typeface="Courier New"/>
              </a:rPr>
              <a:t>   while expression:</a:t>
            </a:r>
            <a:endParaRPr sz="1400">
              <a:solidFill>
                <a:srgbClr val="000000"/>
              </a:solidFill>
              <a:highlight>
                <a:srgbClr val="EEEEEE"/>
              </a:highlight>
              <a:latin typeface="Courier New"/>
              <a:ea typeface="Courier New"/>
              <a:cs typeface="Courier New"/>
              <a:sym typeface="Courier New"/>
            </a:endParaRPr>
          </a:p>
          <a:p>
            <a:pPr indent="0" lvl="0" marL="0" rtl="0" algn="l">
              <a:spcBef>
                <a:spcPts val="1200"/>
              </a:spcBef>
              <a:spcAft>
                <a:spcPts val="0"/>
              </a:spcAft>
              <a:buNone/>
            </a:pPr>
            <a:r>
              <a:rPr lang="en" sz="1400">
                <a:solidFill>
                  <a:srgbClr val="000000"/>
                </a:solidFill>
                <a:highlight>
                  <a:srgbClr val="EEEEEE"/>
                </a:highlight>
                <a:latin typeface="Courier New"/>
                <a:ea typeface="Courier New"/>
                <a:cs typeface="Courier New"/>
                <a:sym typeface="Courier New"/>
              </a:rPr>
              <a:t>      statement(s)</a:t>
            </a:r>
            <a:endParaRPr sz="1400">
              <a:solidFill>
                <a:srgbClr val="000000"/>
              </a:solidFill>
              <a:highlight>
                <a:srgbClr val="EEEEEE"/>
              </a:highlight>
              <a:latin typeface="Courier New"/>
              <a:ea typeface="Courier New"/>
              <a:cs typeface="Courier New"/>
              <a:sym typeface="Courier New"/>
            </a:endParaRPr>
          </a:p>
          <a:p>
            <a:pPr indent="0" lvl="0" marL="139700" marR="139700" rtl="0" algn="l">
              <a:spcBef>
                <a:spcPts val="1200"/>
              </a:spcBef>
              <a:spcAft>
                <a:spcPts val="0"/>
              </a:spcAft>
              <a:buNone/>
            </a:pPr>
            <a:r>
              <a:rPr lang="en" sz="1400">
                <a:solidFill>
                  <a:srgbClr val="000000"/>
                </a:solidFill>
                <a:highlight>
                  <a:srgbClr val="EEEEEE"/>
                </a:highlight>
                <a:latin typeface="Courier New"/>
                <a:ea typeface="Courier New"/>
                <a:cs typeface="Courier New"/>
                <a:sym typeface="Courier New"/>
              </a:rPr>
              <a:t>   statement(s)</a:t>
            </a:r>
            <a:endParaRPr sz="1400">
              <a:solidFill>
                <a:srgbClr val="000000"/>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t/>
            </a:r>
            <a:endParaRPr sz="14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400">
              <a:solidFill>
                <a:srgbClr val="000000"/>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2" name="Google Shape;312;p19"/>
          <p:cNvSpPr txBox="1"/>
          <p:nvPr>
            <p:ph idx="1" type="body"/>
          </p:nvPr>
        </p:nvSpPr>
        <p:spPr>
          <a:xfrm>
            <a:off x="1386400" y="1470975"/>
            <a:ext cx="70305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Class names start with an uppercase letter. All other identifiers start with a lowercase letter.</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Starting an identifier with a single leading underscore indicates that the identifier is private.</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Starting an identifier with two leading underscores indicates a strongly private identifier.</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If the identifier also ends with two trailing underscores, the identifier is a language-defined special name.</a:t>
            </a:r>
            <a:endParaRPr sz="1600">
              <a:solidFill>
                <a:srgbClr val="000000"/>
              </a:solidFill>
              <a:latin typeface="Arial"/>
              <a:ea typeface="Arial"/>
              <a:cs typeface="Arial"/>
              <a:sym typeface="Arial"/>
            </a:endParaRPr>
          </a:p>
          <a:p>
            <a:pPr indent="0" lvl="0" marL="0" rtl="0" algn="l">
              <a:spcBef>
                <a:spcPts val="400"/>
              </a:spcBef>
              <a:spcAft>
                <a:spcPts val="1200"/>
              </a:spcAft>
              <a:buNone/>
            </a:pPr>
            <a:r>
              <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36" name="Google Shape;736;p8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7" name="Google Shape;737;p82"/>
          <p:cNvPicPr preferRelativeResize="0"/>
          <p:nvPr/>
        </p:nvPicPr>
        <p:blipFill>
          <a:blip r:embed="rId3">
            <a:alphaModFix/>
          </a:blip>
          <a:stretch>
            <a:fillRect/>
          </a:stretch>
        </p:blipFill>
        <p:spPr>
          <a:xfrm>
            <a:off x="369200" y="1195250"/>
            <a:ext cx="6128874" cy="3476375"/>
          </a:xfrm>
          <a:prstGeom prst="rect">
            <a:avLst/>
          </a:prstGeom>
          <a:noFill/>
          <a:ln>
            <a:noFill/>
          </a:ln>
        </p:spPr>
      </p:pic>
      <p:pic>
        <p:nvPicPr>
          <p:cNvPr id="738" name="Google Shape;738;p82"/>
          <p:cNvPicPr preferRelativeResize="0"/>
          <p:nvPr/>
        </p:nvPicPr>
        <p:blipFill>
          <a:blip r:embed="rId4">
            <a:alphaModFix/>
          </a:blip>
          <a:stretch>
            <a:fillRect/>
          </a:stretch>
        </p:blipFill>
        <p:spPr>
          <a:xfrm>
            <a:off x="6672396" y="0"/>
            <a:ext cx="1485407"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44" name="Google Shape;744;p8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5" name="Google Shape;745;p83"/>
          <p:cNvPicPr preferRelativeResize="0"/>
          <p:nvPr/>
        </p:nvPicPr>
        <p:blipFill>
          <a:blip r:embed="rId3">
            <a:alphaModFix/>
          </a:blip>
          <a:stretch>
            <a:fillRect/>
          </a:stretch>
        </p:blipFill>
        <p:spPr>
          <a:xfrm>
            <a:off x="0" y="903884"/>
            <a:ext cx="9144000" cy="333573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51" name="Google Shape;751;p8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2" name="Google Shape;752;p84"/>
          <p:cNvPicPr preferRelativeResize="0"/>
          <p:nvPr/>
        </p:nvPicPr>
        <p:blipFill>
          <a:blip r:embed="rId3">
            <a:alphaModFix/>
          </a:blip>
          <a:stretch>
            <a:fillRect/>
          </a:stretch>
        </p:blipFill>
        <p:spPr>
          <a:xfrm>
            <a:off x="786312" y="0"/>
            <a:ext cx="7571376"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58" name="Google Shape;758;p8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9" name="Google Shape;759;p85"/>
          <p:cNvPicPr preferRelativeResize="0"/>
          <p:nvPr/>
        </p:nvPicPr>
        <p:blipFill>
          <a:blip r:embed="rId3">
            <a:alphaModFix/>
          </a:blip>
          <a:stretch>
            <a:fillRect/>
          </a:stretch>
        </p:blipFill>
        <p:spPr>
          <a:xfrm>
            <a:off x="1039780" y="0"/>
            <a:ext cx="7064441" cy="51435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Loop Control Statements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765" name="Google Shape;765;p8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6" name="Google Shape;766;p86"/>
          <p:cNvPicPr preferRelativeResize="0"/>
          <p:nvPr/>
        </p:nvPicPr>
        <p:blipFill>
          <a:blip r:embed="rId3">
            <a:alphaModFix/>
          </a:blip>
          <a:stretch>
            <a:fillRect/>
          </a:stretch>
        </p:blipFill>
        <p:spPr>
          <a:xfrm>
            <a:off x="1019750" y="1223600"/>
            <a:ext cx="7598601" cy="3799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break statement</a:t>
            </a:r>
            <a:endParaRPr/>
          </a:p>
        </p:txBody>
      </p:sp>
      <p:sp>
        <p:nvSpPr>
          <p:cNvPr id="772" name="Google Shape;772;p87"/>
          <p:cNvSpPr txBox="1"/>
          <p:nvPr>
            <p:ph idx="1" type="body"/>
          </p:nvPr>
        </p:nvSpPr>
        <p:spPr>
          <a:xfrm>
            <a:off x="1303800" y="1494575"/>
            <a:ext cx="7030500" cy="2541600"/>
          </a:xfrm>
          <a:prstGeom prst="rect">
            <a:avLst/>
          </a:prstGeom>
        </p:spPr>
        <p:txBody>
          <a:bodyPr anchorCtr="0" anchor="t" bIns="91425" lIns="91425" spcFirstLastPara="1" rIns="91425" wrap="square" tIns="91425">
            <a:no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It terminates the current loop and resumes execution at the next statement, just like the traditional break statement in C.</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The most common use for break is when some external condition is triggered requiring a hasty exit from a loop. The break statement can be used in both </a:t>
            </a:r>
            <a:r>
              <a:rPr i="1" lang="en" sz="1600">
                <a:solidFill>
                  <a:srgbClr val="000000"/>
                </a:solidFill>
                <a:latin typeface="Arial"/>
                <a:ea typeface="Arial"/>
                <a:cs typeface="Arial"/>
                <a:sym typeface="Arial"/>
              </a:rPr>
              <a:t>while</a:t>
            </a:r>
            <a:r>
              <a:rPr lang="en" sz="1600">
                <a:solidFill>
                  <a:srgbClr val="000000"/>
                </a:solidFill>
                <a:latin typeface="Arial"/>
                <a:ea typeface="Arial"/>
                <a:cs typeface="Arial"/>
                <a:sym typeface="Arial"/>
              </a:rPr>
              <a:t> and </a:t>
            </a:r>
            <a:r>
              <a:rPr i="1" lang="en" sz="1600">
                <a:solidFill>
                  <a:srgbClr val="000000"/>
                </a:solidFill>
                <a:latin typeface="Arial"/>
                <a:ea typeface="Arial"/>
                <a:cs typeface="Arial"/>
                <a:sym typeface="Arial"/>
              </a:rPr>
              <a:t>for</a:t>
            </a:r>
            <a:r>
              <a:rPr lang="en" sz="1600">
                <a:solidFill>
                  <a:srgbClr val="000000"/>
                </a:solidFill>
                <a:latin typeface="Arial"/>
                <a:ea typeface="Arial"/>
                <a:cs typeface="Arial"/>
                <a:sym typeface="Arial"/>
              </a:rPr>
              <a:t> loops.</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If you are using nested loops, the break statement stops the execution of the innermost loop and start executing the next line of code after the block.</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78" name="Google Shape;778;p8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9" name="Google Shape;779;p88"/>
          <p:cNvPicPr preferRelativeResize="0"/>
          <p:nvPr/>
        </p:nvPicPr>
        <p:blipFill>
          <a:blip r:embed="rId3">
            <a:alphaModFix/>
          </a:blip>
          <a:stretch>
            <a:fillRect/>
          </a:stretch>
        </p:blipFill>
        <p:spPr>
          <a:xfrm>
            <a:off x="106201" y="424675"/>
            <a:ext cx="3446525" cy="3764301"/>
          </a:xfrm>
          <a:prstGeom prst="rect">
            <a:avLst/>
          </a:prstGeom>
          <a:noFill/>
          <a:ln>
            <a:noFill/>
          </a:ln>
        </p:spPr>
      </p:pic>
      <p:pic>
        <p:nvPicPr>
          <p:cNvPr id="780" name="Google Shape;780;p88"/>
          <p:cNvPicPr preferRelativeResize="0"/>
          <p:nvPr/>
        </p:nvPicPr>
        <p:blipFill>
          <a:blip r:embed="rId4">
            <a:alphaModFix/>
          </a:blip>
          <a:stretch>
            <a:fillRect/>
          </a:stretch>
        </p:blipFill>
        <p:spPr>
          <a:xfrm>
            <a:off x="3315475" y="47200"/>
            <a:ext cx="4766701" cy="3015150"/>
          </a:xfrm>
          <a:prstGeom prst="rect">
            <a:avLst/>
          </a:prstGeom>
          <a:noFill/>
          <a:ln>
            <a:noFill/>
          </a:ln>
        </p:spPr>
      </p:pic>
      <p:pic>
        <p:nvPicPr>
          <p:cNvPr id="781" name="Google Shape;781;p88"/>
          <p:cNvPicPr preferRelativeResize="0"/>
          <p:nvPr/>
        </p:nvPicPr>
        <p:blipFill>
          <a:blip r:embed="rId5">
            <a:alphaModFix/>
          </a:blip>
          <a:stretch>
            <a:fillRect/>
          </a:stretch>
        </p:blipFill>
        <p:spPr>
          <a:xfrm>
            <a:off x="5344050" y="2853275"/>
            <a:ext cx="2738125" cy="20187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87" name="Google Shape;787;p8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8" name="Google Shape;788;p89"/>
          <p:cNvPicPr preferRelativeResize="0"/>
          <p:nvPr/>
        </p:nvPicPr>
        <p:blipFill>
          <a:blip r:embed="rId3">
            <a:alphaModFix/>
          </a:blip>
          <a:stretch>
            <a:fillRect/>
          </a:stretch>
        </p:blipFill>
        <p:spPr>
          <a:xfrm>
            <a:off x="1239159" y="0"/>
            <a:ext cx="6665681" cy="51434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94" name="Google Shape;794;p9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5" name="Google Shape;795;p90"/>
          <p:cNvPicPr preferRelativeResize="0"/>
          <p:nvPr/>
        </p:nvPicPr>
        <p:blipFill>
          <a:blip r:embed="rId3">
            <a:alphaModFix/>
          </a:blip>
          <a:stretch>
            <a:fillRect/>
          </a:stretch>
        </p:blipFill>
        <p:spPr>
          <a:xfrm>
            <a:off x="0" y="465158"/>
            <a:ext cx="9144001" cy="421318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continue statement</a:t>
            </a:r>
            <a:endParaRPr/>
          </a:p>
        </p:txBody>
      </p:sp>
      <p:sp>
        <p:nvSpPr>
          <p:cNvPr id="801" name="Google Shape;801;p9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It returns the control to the beginning of the while loop.. The continue statement rejects all the remaining statements in the current iteration of the loop and moves the control back to the top of the loop.</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The continue statement can be used in both </a:t>
            </a:r>
            <a:r>
              <a:rPr i="1" lang="en" sz="1600">
                <a:solidFill>
                  <a:srgbClr val="000000"/>
                </a:solidFill>
                <a:latin typeface="Arial"/>
                <a:ea typeface="Arial"/>
                <a:cs typeface="Arial"/>
                <a:sym typeface="Arial"/>
              </a:rPr>
              <a:t>while</a:t>
            </a:r>
            <a:r>
              <a:rPr lang="en" sz="1600">
                <a:solidFill>
                  <a:srgbClr val="000000"/>
                </a:solidFill>
                <a:latin typeface="Arial"/>
                <a:ea typeface="Arial"/>
                <a:cs typeface="Arial"/>
                <a:sym typeface="Arial"/>
              </a:rPr>
              <a:t> and </a:t>
            </a:r>
            <a:r>
              <a:rPr i="1" lang="en" sz="1600">
                <a:solidFill>
                  <a:srgbClr val="000000"/>
                </a:solidFill>
                <a:latin typeface="Arial"/>
                <a:ea typeface="Arial"/>
                <a:cs typeface="Arial"/>
                <a:sym typeface="Arial"/>
              </a:rPr>
              <a:t>for</a:t>
            </a:r>
            <a:r>
              <a:rPr lang="en" sz="1600">
                <a:solidFill>
                  <a:srgbClr val="000000"/>
                </a:solidFill>
                <a:latin typeface="Arial"/>
                <a:ea typeface="Arial"/>
                <a:cs typeface="Arial"/>
                <a:sym typeface="Arial"/>
              </a:rPr>
              <a:t> loops.</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0"/>
          <p:cNvSpPr txBox="1"/>
          <p:nvPr>
            <p:ph type="title"/>
          </p:nvPr>
        </p:nvSpPr>
        <p:spPr>
          <a:xfrm>
            <a:off x="1303800" y="43342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Reserved Words</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318" name="Google Shape;318;p20"/>
          <p:cNvSpPr txBox="1"/>
          <p:nvPr>
            <p:ph idx="1" type="body"/>
          </p:nvPr>
        </p:nvSpPr>
        <p:spPr>
          <a:xfrm>
            <a:off x="1303800" y="10109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00000"/>
                </a:solidFill>
                <a:highlight>
                  <a:srgbClr val="FFFFFF"/>
                </a:highlight>
                <a:latin typeface="Arial"/>
                <a:ea typeface="Arial"/>
                <a:cs typeface="Arial"/>
                <a:sym typeface="Arial"/>
              </a:rPr>
              <a:t>These are reserved words and you cannot use them as constant or variable or any other identifier names. All the Python keywords contain lowercase letters only.</a:t>
            </a:r>
            <a:endParaRPr sz="1600"/>
          </a:p>
        </p:txBody>
      </p:sp>
      <p:pic>
        <p:nvPicPr>
          <p:cNvPr id="319" name="Google Shape;319;p20"/>
          <p:cNvPicPr preferRelativeResize="0"/>
          <p:nvPr/>
        </p:nvPicPr>
        <p:blipFill>
          <a:blip r:embed="rId3">
            <a:alphaModFix/>
          </a:blip>
          <a:stretch>
            <a:fillRect/>
          </a:stretch>
        </p:blipFill>
        <p:spPr>
          <a:xfrm>
            <a:off x="2913878" y="1693025"/>
            <a:ext cx="5698624" cy="32734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07" name="Google Shape;807;p9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8" name="Google Shape;808;p92"/>
          <p:cNvPicPr preferRelativeResize="0"/>
          <p:nvPr/>
        </p:nvPicPr>
        <p:blipFill rotWithShape="1">
          <a:blip r:embed="rId3">
            <a:alphaModFix/>
          </a:blip>
          <a:srcRect b="0" l="0" r="4113" t="0"/>
          <a:stretch/>
        </p:blipFill>
        <p:spPr>
          <a:xfrm>
            <a:off x="0" y="70775"/>
            <a:ext cx="3239800" cy="4003014"/>
          </a:xfrm>
          <a:prstGeom prst="rect">
            <a:avLst/>
          </a:prstGeom>
          <a:noFill/>
          <a:ln>
            <a:noFill/>
          </a:ln>
        </p:spPr>
      </p:pic>
      <p:pic>
        <p:nvPicPr>
          <p:cNvPr id="809" name="Google Shape;809;p92"/>
          <p:cNvPicPr preferRelativeResize="0"/>
          <p:nvPr/>
        </p:nvPicPr>
        <p:blipFill>
          <a:blip r:embed="rId4">
            <a:alphaModFix/>
          </a:blip>
          <a:stretch>
            <a:fillRect/>
          </a:stretch>
        </p:blipFill>
        <p:spPr>
          <a:xfrm>
            <a:off x="3239800" y="70775"/>
            <a:ext cx="4182024" cy="2642550"/>
          </a:xfrm>
          <a:prstGeom prst="rect">
            <a:avLst/>
          </a:prstGeom>
          <a:noFill/>
          <a:ln>
            <a:noFill/>
          </a:ln>
        </p:spPr>
      </p:pic>
      <p:pic>
        <p:nvPicPr>
          <p:cNvPr id="810" name="Google Shape;810;p92"/>
          <p:cNvPicPr preferRelativeResize="0"/>
          <p:nvPr/>
        </p:nvPicPr>
        <p:blipFill>
          <a:blip r:embed="rId5">
            <a:alphaModFix/>
          </a:blip>
          <a:stretch>
            <a:fillRect/>
          </a:stretch>
        </p:blipFill>
        <p:spPr>
          <a:xfrm>
            <a:off x="3594675" y="2666125"/>
            <a:ext cx="1829950" cy="2371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16" name="Google Shape;816;p9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7" name="Google Shape;817;p93"/>
          <p:cNvPicPr preferRelativeResize="0"/>
          <p:nvPr/>
        </p:nvPicPr>
        <p:blipFill>
          <a:blip r:embed="rId3">
            <a:alphaModFix/>
          </a:blip>
          <a:stretch>
            <a:fillRect/>
          </a:stretch>
        </p:blipFill>
        <p:spPr>
          <a:xfrm>
            <a:off x="318721" y="0"/>
            <a:ext cx="8506557"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9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23" name="Google Shape;823;p9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24" name="Google Shape;824;p94"/>
          <p:cNvPicPr preferRelativeResize="0"/>
          <p:nvPr/>
        </p:nvPicPr>
        <p:blipFill>
          <a:blip r:embed="rId3">
            <a:alphaModFix/>
          </a:blip>
          <a:stretch>
            <a:fillRect/>
          </a:stretch>
        </p:blipFill>
        <p:spPr>
          <a:xfrm>
            <a:off x="0" y="96258"/>
            <a:ext cx="9144000" cy="495098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9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30" name="Google Shape;830;p9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1" name="Google Shape;831;p95"/>
          <p:cNvPicPr preferRelativeResize="0"/>
          <p:nvPr/>
        </p:nvPicPr>
        <p:blipFill>
          <a:blip r:embed="rId3">
            <a:alphaModFix/>
          </a:blip>
          <a:stretch>
            <a:fillRect/>
          </a:stretch>
        </p:blipFill>
        <p:spPr>
          <a:xfrm>
            <a:off x="0" y="518457"/>
            <a:ext cx="9144002" cy="410658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37" name="Google Shape;837;p9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8" name="Google Shape;838;p96"/>
          <p:cNvPicPr preferRelativeResize="0"/>
          <p:nvPr/>
        </p:nvPicPr>
        <p:blipFill>
          <a:blip r:embed="rId3">
            <a:alphaModFix/>
          </a:blip>
          <a:stretch>
            <a:fillRect/>
          </a:stretch>
        </p:blipFill>
        <p:spPr>
          <a:xfrm>
            <a:off x="1914223" y="0"/>
            <a:ext cx="5315555" cy="51435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44" name="Google Shape;844;p9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5" name="Google Shape;845;p97"/>
          <p:cNvPicPr preferRelativeResize="0"/>
          <p:nvPr/>
        </p:nvPicPr>
        <p:blipFill>
          <a:blip r:embed="rId3">
            <a:alphaModFix/>
          </a:blip>
          <a:stretch>
            <a:fillRect/>
          </a:stretch>
        </p:blipFill>
        <p:spPr>
          <a:xfrm>
            <a:off x="2162175" y="790575"/>
            <a:ext cx="4819650" cy="35623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51" name="Google Shape;851;p9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2" name="Google Shape;852;p98"/>
          <p:cNvPicPr preferRelativeResize="0"/>
          <p:nvPr/>
        </p:nvPicPr>
        <p:blipFill>
          <a:blip r:embed="rId3">
            <a:alphaModFix/>
          </a:blip>
          <a:stretch>
            <a:fillRect/>
          </a:stretch>
        </p:blipFill>
        <p:spPr>
          <a:xfrm>
            <a:off x="1342730" y="0"/>
            <a:ext cx="6458539"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pass Statement</a:t>
            </a:r>
            <a:endParaRPr/>
          </a:p>
        </p:txBody>
      </p:sp>
      <p:sp>
        <p:nvSpPr>
          <p:cNvPr id="858" name="Google Shape;858;p99"/>
          <p:cNvSpPr txBox="1"/>
          <p:nvPr>
            <p:ph idx="1" type="body"/>
          </p:nvPr>
        </p:nvSpPr>
        <p:spPr>
          <a:xfrm>
            <a:off x="1303800" y="1388400"/>
            <a:ext cx="7030500" cy="2541600"/>
          </a:xfrm>
          <a:prstGeom prst="rect">
            <a:avLst/>
          </a:prstGeom>
        </p:spPr>
        <p:txBody>
          <a:bodyPr anchorCtr="0" anchor="t" bIns="91425" lIns="91425" spcFirstLastPara="1" rIns="91425" wrap="square" tIns="91425">
            <a:norm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It is used when a statement is required syntactically but you do not want any command or code to execute.</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The pass statement is a </a:t>
            </a:r>
            <a:r>
              <a:rPr i="1" lang="en" sz="1600">
                <a:solidFill>
                  <a:srgbClr val="000000"/>
                </a:solidFill>
                <a:latin typeface="Arial"/>
                <a:ea typeface="Arial"/>
                <a:cs typeface="Arial"/>
                <a:sym typeface="Arial"/>
              </a:rPr>
              <a:t>null</a:t>
            </a:r>
            <a:r>
              <a:rPr lang="en" sz="1600">
                <a:solidFill>
                  <a:srgbClr val="000000"/>
                </a:solidFill>
                <a:latin typeface="Arial"/>
                <a:ea typeface="Arial"/>
                <a:cs typeface="Arial"/>
                <a:sym typeface="Arial"/>
              </a:rPr>
              <a:t> operation; nothing happens when it executes. The pass is also useful in places where your code will eventually go, but has not been written yet</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64" name="Google Shape;864;p10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5" name="Google Shape;865;p100"/>
          <p:cNvPicPr preferRelativeResize="0"/>
          <p:nvPr/>
        </p:nvPicPr>
        <p:blipFill rotWithShape="1">
          <a:blip r:embed="rId3">
            <a:alphaModFix/>
          </a:blip>
          <a:srcRect b="0" l="0" r="9918" t="0"/>
          <a:stretch/>
        </p:blipFill>
        <p:spPr>
          <a:xfrm>
            <a:off x="403625" y="713225"/>
            <a:ext cx="3855100" cy="2401200"/>
          </a:xfrm>
          <a:prstGeom prst="rect">
            <a:avLst/>
          </a:prstGeom>
          <a:noFill/>
          <a:ln>
            <a:noFill/>
          </a:ln>
        </p:spPr>
      </p:pic>
      <p:pic>
        <p:nvPicPr>
          <p:cNvPr id="866" name="Google Shape;866;p100"/>
          <p:cNvPicPr preferRelativeResize="0"/>
          <p:nvPr/>
        </p:nvPicPr>
        <p:blipFill>
          <a:blip r:embed="rId4">
            <a:alphaModFix/>
          </a:blip>
          <a:stretch>
            <a:fillRect/>
          </a:stretch>
        </p:blipFill>
        <p:spPr>
          <a:xfrm>
            <a:off x="4449225" y="713225"/>
            <a:ext cx="3619500" cy="3067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Catching exceptions using try and except</a:t>
            </a:r>
            <a:endParaRPr/>
          </a:p>
        </p:txBody>
      </p:sp>
      <p:sp>
        <p:nvSpPr>
          <p:cNvPr id="872" name="Google Shape;872;p101"/>
          <p:cNvSpPr txBox="1"/>
          <p:nvPr>
            <p:ph idx="1" type="body"/>
          </p:nvPr>
        </p:nvSpPr>
        <p:spPr>
          <a:xfrm>
            <a:off x="389300" y="1533625"/>
            <a:ext cx="3562800" cy="33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There is a conditional execution structure built into Python to handle these types of expected and unexpected errors called “try / except”. The idea of try and except is that you know that some sequence of instruction(s) may have a problem and you want to add some statements to be executed if an error occurs. These extra statements (the except block) are ignored if there is no error. </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sz="1600"/>
          </a:p>
        </p:txBody>
      </p:sp>
      <p:pic>
        <p:nvPicPr>
          <p:cNvPr id="873" name="Google Shape;873;p101"/>
          <p:cNvPicPr preferRelativeResize="0"/>
          <p:nvPr/>
        </p:nvPicPr>
        <p:blipFill>
          <a:blip r:embed="rId3">
            <a:alphaModFix/>
          </a:blip>
          <a:stretch>
            <a:fillRect/>
          </a:stretch>
        </p:blipFill>
        <p:spPr>
          <a:xfrm>
            <a:off x="4104500" y="1750275"/>
            <a:ext cx="4887101" cy="18202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2400">
                <a:solidFill>
                  <a:srgbClr val="000000"/>
                </a:solidFill>
                <a:latin typeface="Arial"/>
                <a:ea typeface="Arial"/>
                <a:cs typeface="Arial"/>
                <a:sym typeface="Arial"/>
              </a:rPr>
              <a:t>Lines and Indentation</a:t>
            </a:r>
            <a:endParaRPr b="0" sz="2400">
              <a:solidFill>
                <a:srgbClr val="000000"/>
              </a:solidFill>
              <a:latin typeface="Arial"/>
              <a:ea typeface="Arial"/>
              <a:cs typeface="Arial"/>
              <a:sym typeface="Arial"/>
            </a:endParaRPr>
          </a:p>
          <a:p>
            <a:pPr indent="0" lvl="0" marL="0" rtl="0" algn="l">
              <a:lnSpc>
                <a:spcPct val="115000"/>
              </a:lnSpc>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325" name="Google Shape;325;p21"/>
          <p:cNvSpPr txBox="1"/>
          <p:nvPr>
            <p:ph idx="1" type="body"/>
          </p:nvPr>
        </p:nvSpPr>
        <p:spPr>
          <a:xfrm>
            <a:off x="1303800" y="1300950"/>
            <a:ext cx="7030500" cy="2541600"/>
          </a:xfrm>
          <a:prstGeom prst="rect">
            <a:avLst/>
          </a:prstGeom>
        </p:spPr>
        <p:txBody>
          <a:bodyPr anchorCtr="0" anchor="t" bIns="91425" lIns="91425" spcFirstLastPara="1" rIns="91425" wrap="square" tIns="91425">
            <a:normAutofit/>
          </a:bodyPr>
          <a:lstStyle/>
          <a:p>
            <a:pPr indent="0" lvl="0" marL="25400" marR="25400" rtl="0" algn="just">
              <a:spcBef>
                <a:spcPts val="600"/>
              </a:spcBef>
              <a:spcAft>
                <a:spcPts val="0"/>
              </a:spcAft>
              <a:buNone/>
            </a:pPr>
            <a:r>
              <a:rPr lang="en" sz="1600">
                <a:solidFill>
                  <a:srgbClr val="000000"/>
                </a:solidFill>
                <a:latin typeface="Arial"/>
                <a:ea typeface="Arial"/>
                <a:cs typeface="Arial"/>
                <a:sym typeface="Arial"/>
              </a:rPr>
              <a:t>Python provides no braces to indicate blocks of code for class and function definitions or flow control. Blocks of code are denoted by line indentation, which is rigidly enforced.</a:t>
            </a:r>
            <a:endParaRPr sz="1600">
              <a:solidFill>
                <a:srgbClr val="000000"/>
              </a:solidFill>
              <a:latin typeface="Arial"/>
              <a:ea typeface="Arial"/>
              <a:cs typeface="Arial"/>
              <a:sym typeface="Arial"/>
            </a:endParaRPr>
          </a:p>
          <a:p>
            <a:pPr indent="0" lvl="0" marL="25400" marR="25400" rtl="0" algn="just">
              <a:spcBef>
                <a:spcPts val="700"/>
              </a:spcBef>
              <a:spcAft>
                <a:spcPts val="0"/>
              </a:spcAft>
              <a:buNone/>
            </a:pPr>
            <a:r>
              <a:rPr lang="en" sz="1600">
                <a:solidFill>
                  <a:srgbClr val="000000"/>
                </a:solidFill>
                <a:latin typeface="Arial"/>
                <a:ea typeface="Arial"/>
                <a:cs typeface="Arial"/>
                <a:sym typeface="Arial"/>
              </a:rPr>
              <a:t>The number of spaces in the indentation is variable, but all statements within the block must be indented the same amount. For example −</a:t>
            </a:r>
            <a:endParaRPr sz="1600">
              <a:solidFill>
                <a:srgbClr val="000000"/>
              </a:solidFill>
              <a:latin typeface="Arial"/>
              <a:ea typeface="Arial"/>
              <a:cs typeface="Arial"/>
              <a:sym typeface="Arial"/>
            </a:endParaRPr>
          </a:p>
          <a:p>
            <a:pPr indent="0" lvl="0" marL="0" rtl="0" algn="l">
              <a:spcBef>
                <a:spcPts val="700"/>
              </a:spcBef>
              <a:spcAft>
                <a:spcPts val="1200"/>
              </a:spcAft>
              <a:buNone/>
            </a:pPr>
            <a:r>
              <a:t/>
            </a:r>
            <a:endParaRPr sz="1600"/>
          </a:p>
        </p:txBody>
      </p:sp>
      <p:pic>
        <p:nvPicPr>
          <p:cNvPr id="326" name="Google Shape;326;p21"/>
          <p:cNvPicPr preferRelativeResize="0"/>
          <p:nvPr/>
        </p:nvPicPr>
        <p:blipFill>
          <a:blip r:embed="rId3">
            <a:alphaModFix/>
          </a:blip>
          <a:stretch>
            <a:fillRect/>
          </a:stretch>
        </p:blipFill>
        <p:spPr>
          <a:xfrm>
            <a:off x="3043625" y="2993300"/>
            <a:ext cx="3003700" cy="18906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0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Debugging</a:t>
            </a:r>
            <a:endParaRPr/>
          </a:p>
        </p:txBody>
      </p:sp>
      <p:sp>
        <p:nvSpPr>
          <p:cNvPr id="879" name="Google Shape;879;p102"/>
          <p:cNvSpPr txBox="1"/>
          <p:nvPr>
            <p:ph idx="1" type="body"/>
          </p:nvPr>
        </p:nvSpPr>
        <p:spPr>
          <a:xfrm>
            <a:off x="484350" y="1368500"/>
            <a:ext cx="8175300" cy="15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The traceback Python displays when an error occurs contains a lot of information, but it can be overwhelming. The most useful parts are usually:					</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 sz="1600">
                <a:solidFill>
                  <a:srgbClr val="000000"/>
                </a:solidFill>
                <a:latin typeface="Arial"/>
                <a:ea typeface="Arial"/>
                <a:cs typeface="Arial"/>
                <a:sym typeface="Arial"/>
              </a:rPr>
              <a:t>• </a:t>
            </a:r>
            <a:r>
              <a:rPr lang="en" sz="1600">
                <a:solidFill>
                  <a:srgbClr val="000000"/>
                </a:solidFill>
                <a:latin typeface="Arial"/>
                <a:ea typeface="Arial"/>
                <a:cs typeface="Arial"/>
                <a:sym typeface="Arial"/>
              </a:rPr>
              <a:t>W</a:t>
            </a:r>
            <a:r>
              <a:rPr lang="en" sz="1600">
                <a:solidFill>
                  <a:srgbClr val="000000"/>
                </a:solidFill>
                <a:latin typeface="Arial"/>
                <a:ea typeface="Arial"/>
                <a:cs typeface="Arial"/>
                <a:sym typeface="Arial"/>
              </a:rPr>
              <a:t>hat kind of error it was, and</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 sz="1600">
                <a:solidFill>
                  <a:srgbClr val="000000"/>
                </a:solidFill>
                <a:latin typeface="Arial"/>
                <a:ea typeface="Arial"/>
                <a:cs typeface="Arial"/>
                <a:sym typeface="Arial"/>
              </a:rPr>
              <a:t> • Where it occurred. </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sz="1600"/>
          </a:p>
        </p:txBody>
      </p:sp>
      <p:pic>
        <p:nvPicPr>
          <p:cNvPr id="880" name="Google Shape;880;p102"/>
          <p:cNvPicPr preferRelativeResize="0"/>
          <p:nvPr/>
        </p:nvPicPr>
        <p:blipFill>
          <a:blip r:embed="rId3">
            <a:alphaModFix/>
          </a:blip>
          <a:stretch>
            <a:fillRect/>
          </a:stretch>
        </p:blipFill>
        <p:spPr>
          <a:xfrm>
            <a:off x="152400" y="3089900"/>
            <a:ext cx="8839199" cy="157117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0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Chapter (6) </a:t>
            </a:r>
            <a:endParaRPr/>
          </a:p>
        </p:txBody>
      </p:sp>
      <p:sp>
        <p:nvSpPr>
          <p:cNvPr id="886" name="Google Shape;886;p10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Functions</a:t>
            </a:r>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a:t>
            </a:r>
            <a:endParaRPr/>
          </a:p>
        </p:txBody>
      </p:sp>
      <p:sp>
        <p:nvSpPr>
          <p:cNvPr id="892" name="Google Shape;892;p104"/>
          <p:cNvSpPr txBox="1"/>
          <p:nvPr>
            <p:ph idx="1" type="body"/>
          </p:nvPr>
        </p:nvSpPr>
        <p:spPr>
          <a:xfrm>
            <a:off x="1303800" y="14167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 sz="1800">
                <a:solidFill>
                  <a:srgbClr val="000000"/>
                </a:solidFill>
                <a:latin typeface="Arial"/>
                <a:ea typeface="Arial"/>
                <a:cs typeface="Arial"/>
                <a:sym typeface="Arial"/>
              </a:rPr>
              <a:t>In Python, a function is a named block of code that performs a specific task. If an executing program needs to perform such a task, it calls upon the function to do the work.  </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98" name="Google Shape;898;p10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9" name="Google Shape;899;p105"/>
          <p:cNvPicPr preferRelativeResize="0"/>
          <p:nvPr/>
        </p:nvPicPr>
        <p:blipFill>
          <a:blip r:embed="rId3">
            <a:alphaModFix/>
          </a:blip>
          <a:stretch>
            <a:fillRect/>
          </a:stretch>
        </p:blipFill>
        <p:spPr>
          <a:xfrm>
            <a:off x="404954" y="0"/>
            <a:ext cx="4697592" cy="5143500"/>
          </a:xfrm>
          <a:prstGeom prst="rect">
            <a:avLst/>
          </a:prstGeom>
          <a:noFill/>
          <a:ln>
            <a:noFill/>
          </a:ln>
        </p:spPr>
      </p:pic>
      <p:pic>
        <p:nvPicPr>
          <p:cNvPr id="900" name="Google Shape;900;p105"/>
          <p:cNvPicPr preferRelativeResize="0"/>
          <p:nvPr/>
        </p:nvPicPr>
        <p:blipFill>
          <a:blip r:embed="rId4">
            <a:alphaModFix/>
          </a:blip>
          <a:stretch>
            <a:fillRect/>
          </a:stretch>
        </p:blipFill>
        <p:spPr>
          <a:xfrm>
            <a:off x="5190430" y="2502075"/>
            <a:ext cx="3143871" cy="9993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0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and Module</a:t>
            </a:r>
            <a:endParaRPr/>
          </a:p>
        </p:txBody>
      </p:sp>
      <p:sp>
        <p:nvSpPr>
          <p:cNvPr id="906" name="Google Shape;906;p106"/>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 sz="1600">
                <a:solidFill>
                  <a:srgbClr val="000000"/>
                </a:solidFill>
                <a:latin typeface="Arial"/>
                <a:ea typeface="Arial"/>
                <a:cs typeface="Arial"/>
                <a:sym typeface="Arial"/>
              </a:rPr>
              <a:t>A Python </a:t>
            </a:r>
            <a:r>
              <a:rPr i="1" lang="en" sz="1600">
                <a:solidFill>
                  <a:srgbClr val="000000"/>
                </a:solidFill>
                <a:latin typeface="Arial"/>
                <a:ea typeface="Arial"/>
                <a:cs typeface="Arial"/>
                <a:sym typeface="Arial"/>
              </a:rPr>
              <a:t>module </a:t>
            </a:r>
            <a:r>
              <a:rPr lang="en" sz="1600">
                <a:solidFill>
                  <a:srgbClr val="000000"/>
                </a:solidFill>
                <a:latin typeface="Arial"/>
                <a:ea typeface="Arial"/>
                <a:cs typeface="Arial"/>
                <a:sym typeface="Arial"/>
              </a:rPr>
              <a:t>is simply a file that contains Python code. The name of the file dictates the name of the module; for example, a file named math.py contains the functions available from the standard math module. </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sz="1600"/>
          </a:p>
        </p:txBody>
      </p:sp>
      <p:pic>
        <p:nvPicPr>
          <p:cNvPr id="907" name="Google Shape;907;p106"/>
          <p:cNvPicPr preferRelativeResize="0"/>
          <p:nvPr/>
        </p:nvPicPr>
        <p:blipFill>
          <a:blip r:embed="rId3">
            <a:alphaModFix/>
          </a:blip>
          <a:stretch>
            <a:fillRect/>
          </a:stretch>
        </p:blipFill>
        <p:spPr>
          <a:xfrm>
            <a:off x="1572550" y="3389052"/>
            <a:ext cx="6162724" cy="11489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13" name="Google Shape;913;p10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4" name="Google Shape;914;p107"/>
          <p:cNvPicPr preferRelativeResize="0"/>
          <p:nvPr/>
        </p:nvPicPr>
        <p:blipFill>
          <a:blip r:embed="rId3">
            <a:alphaModFix/>
          </a:blip>
          <a:stretch>
            <a:fillRect/>
          </a:stretch>
        </p:blipFill>
        <p:spPr>
          <a:xfrm>
            <a:off x="633055" y="0"/>
            <a:ext cx="7877891"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20" name="Google Shape;920;p108"/>
          <p:cNvSpPr txBox="1"/>
          <p:nvPr>
            <p:ph idx="1" type="body"/>
          </p:nvPr>
        </p:nvSpPr>
        <p:spPr>
          <a:xfrm>
            <a:off x="5161700" y="1940925"/>
            <a:ext cx="37623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The sys.exit function accepts a single integer argument, which it passed back to the operating system when the program completes. The value zero indicates that the program completed successfully; a nonzero value represents the program terminating due to an error of some kind. </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sz="1600"/>
          </a:p>
        </p:txBody>
      </p:sp>
      <p:pic>
        <p:nvPicPr>
          <p:cNvPr id="921" name="Google Shape;921;p108"/>
          <p:cNvPicPr preferRelativeResize="0"/>
          <p:nvPr/>
        </p:nvPicPr>
        <p:blipFill>
          <a:blip r:embed="rId3">
            <a:alphaModFix/>
          </a:blip>
          <a:stretch>
            <a:fillRect/>
          </a:stretch>
        </p:blipFill>
        <p:spPr>
          <a:xfrm>
            <a:off x="152400" y="1750275"/>
            <a:ext cx="4856900" cy="265611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9"/>
          <p:cNvSpPr txBox="1"/>
          <p:nvPr>
            <p:ph type="title"/>
          </p:nvPr>
        </p:nvSpPr>
        <p:spPr>
          <a:xfrm>
            <a:off x="1303800" y="221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have used many Python functions</a:t>
            </a:r>
            <a:endParaRPr/>
          </a:p>
        </p:txBody>
      </p:sp>
      <p:sp>
        <p:nvSpPr>
          <p:cNvPr id="927" name="Google Shape;927;p109"/>
          <p:cNvSpPr txBox="1"/>
          <p:nvPr>
            <p:ph idx="1" type="body"/>
          </p:nvPr>
        </p:nvSpPr>
        <p:spPr>
          <a:xfrm>
            <a:off x="1303800" y="942025"/>
            <a:ext cx="7030500" cy="3589800"/>
          </a:xfrm>
          <a:prstGeom prst="rect">
            <a:avLst/>
          </a:prstGeom>
        </p:spPr>
        <p:txBody>
          <a:bodyPr anchorCtr="0" anchor="t" bIns="91425" lIns="91425" spcFirstLastPara="1" rIns="91425" wrap="square" tIns="91425">
            <a:normAutofit/>
          </a:bodyPr>
          <a:lstStyle/>
          <a:p>
            <a:pPr indent="-444500" lvl="0" marL="457200" rtl="0" algn="l">
              <a:lnSpc>
                <a:spcPct val="100000"/>
              </a:lnSpc>
              <a:spcBef>
                <a:spcPts val="0"/>
              </a:spcBef>
              <a:spcAft>
                <a:spcPts val="0"/>
              </a:spcAft>
              <a:buClr>
                <a:srgbClr val="002060"/>
              </a:buClr>
              <a:buSzPts val="1800"/>
              <a:buFont typeface="Noto Sans Symbols"/>
              <a:buChar char="▪"/>
            </a:pPr>
            <a:r>
              <a:rPr lang="en" sz="1800">
                <a:solidFill>
                  <a:srgbClr val="002060"/>
                </a:solidFill>
                <a:latin typeface="Arial"/>
                <a:ea typeface="Arial"/>
                <a:cs typeface="Arial"/>
                <a:sym typeface="Arial"/>
              </a:rPr>
              <a:t>Mathematical functions:</a:t>
            </a:r>
            <a:endParaRPr sz="1800">
              <a:solidFill>
                <a:srgbClr val="002060"/>
              </a:solidFill>
              <a:latin typeface="Arial"/>
              <a:ea typeface="Arial"/>
              <a:cs typeface="Arial"/>
              <a:sym typeface="Arial"/>
            </a:endParaRPr>
          </a:p>
          <a:p>
            <a:pPr indent="0" lvl="0" marL="0" rtl="0" algn="l">
              <a:lnSpc>
                <a:spcPct val="100000"/>
              </a:lnSpc>
              <a:spcBef>
                <a:spcPts val="0"/>
              </a:spcBef>
              <a:spcAft>
                <a:spcPts val="0"/>
              </a:spcAft>
              <a:buNone/>
            </a:pPr>
            <a:r>
              <a:rPr lang="en" sz="1800">
                <a:solidFill>
                  <a:srgbClr val="002060"/>
                </a:solidFill>
                <a:latin typeface="Arial"/>
                <a:ea typeface="Arial"/>
                <a:cs typeface="Arial"/>
                <a:sym typeface="Arial"/>
              </a:rPr>
              <a:t>		</a:t>
            </a:r>
            <a:r>
              <a:rPr i="1" lang="en" sz="1800">
                <a:solidFill>
                  <a:srgbClr val="002060"/>
                </a:solidFill>
                <a:latin typeface="Arial"/>
                <a:ea typeface="Arial"/>
                <a:cs typeface="Arial"/>
                <a:sym typeface="Arial"/>
              </a:rPr>
              <a:t>from math import *</a:t>
            </a:r>
            <a:endParaRPr i="1" sz="1800">
              <a:solidFill>
                <a:srgbClr val="002060"/>
              </a:solidFill>
              <a:latin typeface="Arial"/>
              <a:ea typeface="Arial"/>
              <a:cs typeface="Arial"/>
              <a:sym typeface="Arial"/>
            </a:endParaRPr>
          </a:p>
          <a:p>
            <a:pPr indent="0" lvl="0" marL="0" rtl="0" algn="l">
              <a:lnSpc>
                <a:spcPct val="100000"/>
              </a:lnSpc>
              <a:spcBef>
                <a:spcPts val="0"/>
              </a:spcBef>
              <a:spcAft>
                <a:spcPts val="0"/>
              </a:spcAft>
              <a:buNone/>
            </a:pPr>
            <a:r>
              <a:rPr i="1" lang="en" sz="1800">
                <a:solidFill>
                  <a:srgbClr val="002060"/>
                </a:solidFill>
                <a:latin typeface="Arial"/>
                <a:ea typeface="Arial"/>
                <a:cs typeface="Arial"/>
                <a:sym typeface="Arial"/>
              </a:rPr>
              <a:t>		y=sin(x)*cos(x)</a:t>
            </a:r>
            <a:endParaRPr i="1" sz="1800">
              <a:solidFill>
                <a:srgbClr val="00206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2060"/>
              </a:solidFill>
              <a:latin typeface="Arial"/>
              <a:ea typeface="Arial"/>
              <a:cs typeface="Arial"/>
              <a:sym typeface="Arial"/>
            </a:endParaRPr>
          </a:p>
          <a:p>
            <a:pPr indent="-342900" lvl="0" marL="457200" rtl="0" algn="l">
              <a:lnSpc>
                <a:spcPct val="100000"/>
              </a:lnSpc>
              <a:spcBef>
                <a:spcPts val="0"/>
              </a:spcBef>
              <a:spcAft>
                <a:spcPts val="0"/>
              </a:spcAft>
              <a:buClr>
                <a:srgbClr val="002060"/>
              </a:buClr>
              <a:buSzPts val="1800"/>
              <a:buFont typeface="Noto Sans Symbols"/>
              <a:buChar char="▪"/>
            </a:pPr>
            <a:r>
              <a:rPr lang="en" sz="1800">
                <a:solidFill>
                  <a:srgbClr val="002060"/>
                </a:solidFill>
                <a:latin typeface="Arial"/>
                <a:ea typeface="Arial"/>
                <a:cs typeface="Arial"/>
                <a:sym typeface="Arial"/>
              </a:rPr>
              <a:t>Other functions:</a:t>
            </a:r>
            <a:endParaRPr sz="1800">
              <a:solidFill>
                <a:srgbClr val="002060"/>
              </a:solidFill>
              <a:latin typeface="Arial"/>
              <a:ea typeface="Arial"/>
              <a:cs typeface="Arial"/>
              <a:sym typeface="Arial"/>
            </a:endParaRPr>
          </a:p>
          <a:p>
            <a:pPr indent="0" lvl="0" marL="0" rtl="0" algn="l">
              <a:lnSpc>
                <a:spcPct val="100000"/>
              </a:lnSpc>
              <a:spcBef>
                <a:spcPts val="0"/>
              </a:spcBef>
              <a:spcAft>
                <a:spcPts val="0"/>
              </a:spcAft>
              <a:buNone/>
            </a:pPr>
            <a:r>
              <a:rPr lang="en" sz="1800">
                <a:solidFill>
                  <a:srgbClr val="002060"/>
                </a:solidFill>
                <a:latin typeface="Arial"/>
                <a:ea typeface="Arial"/>
                <a:cs typeface="Arial"/>
                <a:sym typeface="Arial"/>
              </a:rPr>
              <a:t>		n=len(somelist)</a:t>
            </a:r>
            <a:endParaRPr sz="1800">
              <a:solidFill>
                <a:srgbClr val="002060"/>
              </a:solidFill>
              <a:latin typeface="Arial"/>
              <a:ea typeface="Arial"/>
              <a:cs typeface="Arial"/>
              <a:sym typeface="Arial"/>
            </a:endParaRPr>
          </a:p>
          <a:p>
            <a:pPr indent="0" lvl="0" marL="0" rtl="0" algn="l">
              <a:lnSpc>
                <a:spcPct val="100000"/>
              </a:lnSpc>
              <a:spcBef>
                <a:spcPts val="0"/>
              </a:spcBef>
              <a:spcAft>
                <a:spcPts val="0"/>
              </a:spcAft>
              <a:buNone/>
            </a:pPr>
            <a:r>
              <a:rPr lang="en" sz="1800">
                <a:solidFill>
                  <a:srgbClr val="002060"/>
                </a:solidFill>
                <a:latin typeface="Arial"/>
                <a:ea typeface="Arial"/>
                <a:cs typeface="Arial"/>
                <a:sym typeface="Arial"/>
              </a:rPr>
              <a:t>		Integers = range(5,n,2)</a:t>
            </a:r>
            <a:endParaRPr sz="1800">
              <a:solidFill>
                <a:srgbClr val="00206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2060"/>
              </a:solidFill>
              <a:latin typeface="Arial"/>
              <a:ea typeface="Arial"/>
              <a:cs typeface="Arial"/>
              <a:sym typeface="Arial"/>
            </a:endParaRPr>
          </a:p>
          <a:p>
            <a:pPr indent="-342900" lvl="0" marL="457200" rtl="0" algn="l">
              <a:lnSpc>
                <a:spcPct val="100000"/>
              </a:lnSpc>
              <a:spcBef>
                <a:spcPts val="0"/>
              </a:spcBef>
              <a:spcAft>
                <a:spcPts val="0"/>
              </a:spcAft>
              <a:buClr>
                <a:srgbClr val="002060"/>
              </a:buClr>
              <a:buSzPts val="1800"/>
              <a:buFont typeface="Noto Sans Symbols"/>
              <a:buChar char="▪"/>
            </a:pPr>
            <a:r>
              <a:rPr lang="en" sz="1800">
                <a:solidFill>
                  <a:srgbClr val="002060"/>
                </a:solidFill>
                <a:latin typeface="Arial"/>
                <a:ea typeface="Arial"/>
                <a:cs typeface="Arial"/>
                <a:sym typeface="Arial"/>
              </a:rPr>
              <a:t>Functions used with the dot syntax (called methods):</a:t>
            </a:r>
            <a:endParaRPr sz="1800">
              <a:solidFill>
                <a:srgbClr val="000000"/>
              </a:solidFill>
              <a:latin typeface="Arial"/>
              <a:ea typeface="Arial"/>
              <a:cs typeface="Arial"/>
              <a:sym typeface="Arial"/>
            </a:endParaRPr>
          </a:p>
          <a:p>
            <a:pPr indent="0" lvl="0" marL="0" rtl="0" algn="l">
              <a:spcBef>
                <a:spcPts val="0"/>
              </a:spcBef>
              <a:spcAft>
                <a:spcPts val="1200"/>
              </a:spcAft>
              <a:buNone/>
            </a:pPr>
            <a:r>
              <a:rPr lang="en" sz="1800"/>
              <a:t>	</a:t>
            </a:r>
            <a:endParaRPr sz="1800"/>
          </a:p>
        </p:txBody>
      </p:sp>
      <p:pic>
        <p:nvPicPr>
          <p:cNvPr id="928" name="Google Shape;928;p109"/>
          <p:cNvPicPr preferRelativeResize="0"/>
          <p:nvPr/>
        </p:nvPicPr>
        <p:blipFill rotWithShape="1">
          <a:blip r:embed="rId3">
            <a:alphaModFix/>
          </a:blip>
          <a:srcRect b="0" l="0" r="0" t="0"/>
          <a:stretch/>
        </p:blipFill>
        <p:spPr>
          <a:xfrm>
            <a:off x="2419675" y="3675325"/>
            <a:ext cx="4304650" cy="12636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1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Functions are one of the most import tools in programming</a:t>
            </a:r>
            <a:endParaRPr/>
          </a:p>
        </p:txBody>
      </p:sp>
      <p:sp>
        <p:nvSpPr>
          <p:cNvPr id="934" name="Google Shape;934;p11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77500" lnSpcReduction="20000"/>
          </a:bodyPr>
          <a:lstStyle/>
          <a:p>
            <a:pPr indent="-314325" lvl="0" marL="342900" rtl="0" algn="l">
              <a:lnSpc>
                <a:spcPct val="100000"/>
              </a:lnSpc>
              <a:spcBef>
                <a:spcPts val="400"/>
              </a:spcBef>
              <a:spcAft>
                <a:spcPts val="0"/>
              </a:spcAft>
              <a:buClr>
                <a:srgbClr val="002060"/>
              </a:buClr>
              <a:buSzPct val="100000"/>
              <a:buFont typeface="Arial"/>
              <a:buChar char="•"/>
            </a:pPr>
            <a:r>
              <a:rPr lang="en" sz="2000">
                <a:solidFill>
                  <a:srgbClr val="002060"/>
                </a:solidFill>
                <a:latin typeface="Arial"/>
                <a:ea typeface="Arial"/>
                <a:cs typeface="Arial"/>
                <a:sym typeface="Arial"/>
              </a:rPr>
              <a:t>Function is a collection of statements we can execute wherever and whenever we want</a:t>
            </a:r>
            <a:endParaRPr sz="3200">
              <a:solidFill>
                <a:srgbClr val="000000"/>
              </a:solidFill>
              <a:latin typeface="Calibri"/>
              <a:ea typeface="Calibri"/>
              <a:cs typeface="Calibri"/>
              <a:sym typeface="Calibri"/>
            </a:endParaRPr>
          </a:p>
          <a:p>
            <a:pPr indent="-215900" lvl="0" marL="342900" rtl="0" algn="l">
              <a:lnSpc>
                <a:spcPct val="100000"/>
              </a:lnSpc>
              <a:spcBef>
                <a:spcPts val="400"/>
              </a:spcBef>
              <a:spcAft>
                <a:spcPts val="0"/>
              </a:spcAft>
              <a:buClr>
                <a:srgbClr val="000000"/>
              </a:buClr>
              <a:buSzPct val="100000"/>
              <a:buFont typeface="Arial"/>
              <a:buNone/>
            </a:pPr>
            <a:r>
              <a:t/>
            </a:r>
            <a:endParaRPr sz="2000">
              <a:solidFill>
                <a:srgbClr val="002060"/>
              </a:solidFill>
              <a:latin typeface="Arial"/>
              <a:ea typeface="Arial"/>
              <a:cs typeface="Arial"/>
              <a:sym typeface="Arial"/>
            </a:endParaRPr>
          </a:p>
          <a:p>
            <a:pPr indent="-215900" lvl="0" marL="342900" rtl="0" algn="l">
              <a:lnSpc>
                <a:spcPct val="100000"/>
              </a:lnSpc>
              <a:spcBef>
                <a:spcPts val="400"/>
              </a:spcBef>
              <a:spcAft>
                <a:spcPts val="0"/>
              </a:spcAft>
              <a:buClr>
                <a:srgbClr val="000000"/>
              </a:buClr>
              <a:buSzPct val="100000"/>
              <a:buFont typeface="Arial"/>
              <a:buNone/>
            </a:pPr>
            <a:r>
              <a:t/>
            </a:r>
            <a:endParaRPr sz="2000">
              <a:solidFill>
                <a:srgbClr val="002060"/>
              </a:solidFill>
              <a:latin typeface="Arial"/>
              <a:ea typeface="Arial"/>
              <a:cs typeface="Arial"/>
              <a:sym typeface="Arial"/>
            </a:endParaRPr>
          </a:p>
          <a:p>
            <a:pPr indent="-314325" lvl="0" marL="342900" rtl="0" algn="l">
              <a:lnSpc>
                <a:spcPct val="100000"/>
              </a:lnSpc>
              <a:spcBef>
                <a:spcPts val="400"/>
              </a:spcBef>
              <a:spcAft>
                <a:spcPts val="0"/>
              </a:spcAft>
              <a:buClr>
                <a:srgbClr val="002060"/>
              </a:buClr>
              <a:buSzPct val="100000"/>
              <a:buFont typeface="Arial"/>
              <a:buChar char="•"/>
            </a:pPr>
            <a:r>
              <a:rPr lang="en" sz="2000">
                <a:solidFill>
                  <a:srgbClr val="002060"/>
                </a:solidFill>
                <a:latin typeface="Arial"/>
                <a:ea typeface="Arial"/>
                <a:cs typeface="Arial"/>
                <a:sym typeface="Arial"/>
              </a:rPr>
              <a:t>Function can take input objects (arguments) and produce output objects (returned results)</a:t>
            </a:r>
            <a:endParaRPr sz="3200">
              <a:solidFill>
                <a:srgbClr val="000000"/>
              </a:solidFill>
              <a:latin typeface="Calibri"/>
              <a:ea typeface="Calibri"/>
              <a:cs typeface="Calibri"/>
              <a:sym typeface="Calibri"/>
            </a:endParaRPr>
          </a:p>
          <a:p>
            <a:pPr indent="-215900" lvl="0" marL="342900" rtl="0" algn="l">
              <a:lnSpc>
                <a:spcPct val="100000"/>
              </a:lnSpc>
              <a:spcBef>
                <a:spcPts val="400"/>
              </a:spcBef>
              <a:spcAft>
                <a:spcPts val="0"/>
              </a:spcAft>
              <a:buClr>
                <a:srgbClr val="000000"/>
              </a:buClr>
              <a:buSzPct val="100000"/>
              <a:buFont typeface="Arial"/>
              <a:buNone/>
            </a:pPr>
            <a:r>
              <a:t/>
            </a:r>
            <a:endParaRPr sz="2000">
              <a:solidFill>
                <a:srgbClr val="002060"/>
              </a:solidFill>
              <a:latin typeface="Arial"/>
              <a:ea typeface="Arial"/>
              <a:cs typeface="Arial"/>
              <a:sym typeface="Arial"/>
            </a:endParaRPr>
          </a:p>
          <a:p>
            <a:pPr indent="-215900" lvl="0" marL="342900" rtl="0" algn="l">
              <a:lnSpc>
                <a:spcPct val="100000"/>
              </a:lnSpc>
              <a:spcBef>
                <a:spcPts val="400"/>
              </a:spcBef>
              <a:spcAft>
                <a:spcPts val="0"/>
              </a:spcAft>
              <a:buClr>
                <a:srgbClr val="000000"/>
              </a:buClr>
              <a:buSzPct val="100000"/>
              <a:buFont typeface="Arial"/>
              <a:buNone/>
            </a:pPr>
            <a:r>
              <a:t/>
            </a:r>
            <a:endParaRPr sz="2000">
              <a:solidFill>
                <a:srgbClr val="002060"/>
              </a:solidFill>
              <a:latin typeface="Arial"/>
              <a:ea typeface="Arial"/>
              <a:cs typeface="Arial"/>
              <a:sym typeface="Arial"/>
            </a:endParaRPr>
          </a:p>
          <a:p>
            <a:pPr indent="-314325" lvl="0" marL="342900" rtl="0" algn="l">
              <a:lnSpc>
                <a:spcPct val="100000"/>
              </a:lnSpc>
              <a:spcBef>
                <a:spcPts val="400"/>
              </a:spcBef>
              <a:spcAft>
                <a:spcPts val="0"/>
              </a:spcAft>
              <a:buClr>
                <a:srgbClr val="002060"/>
              </a:buClr>
              <a:buSzPct val="100000"/>
              <a:buFont typeface="Arial"/>
              <a:buChar char="•"/>
            </a:pPr>
            <a:r>
              <a:rPr lang="en" sz="2000">
                <a:solidFill>
                  <a:srgbClr val="002060"/>
                </a:solidFill>
                <a:latin typeface="Arial"/>
                <a:ea typeface="Arial"/>
                <a:cs typeface="Arial"/>
                <a:sym typeface="Arial"/>
              </a:rPr>
              <a:t>Functions help to organize programs, make them more understandable, shorter, reusable, and easier to extend</a:t>
            </a:r>
            <a:endParaRPr sz="2000">
              <a:solidFill>
                <a:srgbClr val="00206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1"/>
          <p:cNvSpPr txBox="1"/>
          <p:nvPr>
            <p:ph type="title"/>
          </p:nvPr>
        </p:nvSpPr>
        <p:spPr>
          <a:xfrm>
            <a:off x="1303800" y="2688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function for implementing a mathematical function</a:t>
            </a:r>
            <a:endParaRPr/>
          </a:p>
        </p:txBody>
      </p:sp>
      <p:sp>
        <p:nvSpPr>
          <p:cNvPr id="940" name="Google Shape;940;p111"/>
          <p:cNvSpPr txBox="1"/>
          <p:nvPr>
            <p:ph idx="1" type="body"/>
          </p:nvPr>
        </p:nvSpPr>
        <p:spPr>
          <a:xfrm>
            <a:off x="989125" y="1396600"/>
            <a:ext cx="7884900" cy="3351300"/>
          </a:xfrm>
          <a:prstGeom prst="rect">
            <a:avLst/>
          </a:prstGeom>
        </p:spPr>
        <p:txBody>
          <a:bodyPr anchorCtr="0" anchor="t" bIns="91425" lIns="91425" spcFirstLastPara="1" rIns="91425" wrap="square" tIns="91425">
            <a:noAutofit/>
          </a:bodyPr>
          <a:lstStyle/>
          <a:p>
            <a:pPr indent="-330200" lvl="0" marL="342900" rtl="0" algn="l">
              <a:lnSpc>
                <a:spcPct val="100000"/>
              </a:lnSpc>
              <a:spcBef>
                <a:spcPts val="0"/>
              </a:spcBef>
              <a:spcAft>
                <a:spcPts val="0"/>
              </a:spcAft>
              <a:buClr>
                <a:srgbClr val="002060"/>
              </a:buClr>
              <a:buSzPts val="1800"/>
              <a:buFont typeface="Noto Sans Symbols"/>
              <a:buChar char="▪"/>
            </a:pPr>
            <a:r>
              <a:rPr lang="en" sz="1800">
                <a:solidFill>
                  <a:srgbClr val="002060"/>
                </a:solidFill>
                <a:latin typeface="Arial"/>
                <a:ea typeface="Arial"/>
                <a:cs typeface="Arial"/>
                <a:sym typeface="Arial"/>
              </a:rPr>
              <a:t>The mathematical function</a:t>
            </a:r>
            <a:endParaRPr sz="1800">
              <a:solidFill>
                <a:srgbClr val="002060"/>
              </a:solidFill>
              <a:latin typeface="Arial"/>
              <a:ea typeface="Arial"/>
              <a:cs typeface="Arial"/>
              <a:sym typeface="Arial"/>
            </a:endParaRPr>
          </a:p>
          <a:p>
            <a:pPr indent="-342900" lvl="0" marL="342900" rtl="0" algn="l">
              <a:lnSpc>
                <a:spcPct val="100000"/>
              </a:lnSpc>
              <a:spcBef>
                <a:spcPts val="400"/>
              </a:spcBef>
              <a:spcAft>
                <a:spcPts val="0"/>
              </a:spcAft>
              <a:buClr>
                <a:srgbClr val="002060"/>
              </a:buClr>
              <a:buSzPts val="1800"/>
              <a:buFont typeface="Noto Sans Symbols"/>
              <a:buChar char="▪"/>
            </a:pPr>
            <a:r>
              <a:rPr lang="en" sz="1800">
                <a:solidFill>
                  <a:srgbClr val="002060"/>
                </a:solidFill>
                <a:latin typeface="Arial"/>
                <a:ea typeface="Arial"/>
                <a:cs typeface="Arial"/>
                <a:sym typeface="Arial"/>
              </a:rPr>
              <a:t>can be implemented in Python as follows:</a:t>
            </a:r>
            <a:endParaRPr sz="1800">
              <a:solidFill>
                <a:srgbClr val="002060"/>
              </a:solidFill>
              <a:latin typeface="Arial"/>
              <a:ea typeface="Arial"/>
              <a:cs typeface="Arial"/>
              <a:sym typeface="Arial"/>
            </a:endParaRPr>
          </a:p>
          <a:p>
            <a:pPr indent="0" lvl="0" marL="0" rtl="0" algn="l">
              <a:lnSpc>
                <a:spcPct val="100000"/>
              </a:lnSpc>
              <a:spcBef>
                <a:spcPts val="400"/>
              </a:spcBef>
              <a:spcAft>
                <a:spcPts val="0"/>
              </a:spcAft>
              <a:buNone/>
            </a:pPr>
            <a:r>
              <a:t/>
            </a:r>
            <a:endParaRPr sz="1800">
              <a:solidFill>
                <a:srgbClr val="002060"/>
              </a:solidFill>
              <a:latin typeface="Arial"/>
              <a:ea typeface="Arial"/>
              <a:cs typeface="Arial"/>
              <a:sym typeface="Arial"/>
            </a:endParaRPr>
          </a:p>
          <a:p>
            <a:pPr indent="0" lvl="0" marL="0" rtl="0" algn="l">
              <a:lnSpc>
                <a:spcPct val="100000"/>
              </a:lnSpc>
              <a:spcBef>
                <a:spcPts val="400"/>
              </a:spcBef>
              <a:spcAft>
                <a:spcPts val="0"/>
              </a:spcAft>
              <a:buNone/>
            </a:pPr>
            <a:r>
              <a:t/>
            </a:r>
            <a:endParaRPr sz="1800">
              <a:solidFill>
                <a:srgbClr val="002060"/>
              </a:solidFill>
              <a:latin typeface="Arial"/>
              <a:ea typeface="Arial"/>
              <a:cs typeface="Arial"/>
              <a:sym typeface="Arial"/>
            </a:endParaRPr>
          </a:p>
          <a:p>
            <a:pPr indent="-330200" lvl="0" marL="342900" rtl="0" algn="l">
              <a:lnSpc>
                <a:spcPct val="100000"/>
              </a:lnSpc>
              <a:spcBef>
                <a:spcPts val="400"/>
              </a:spcBef>
              <a:spcAft>
                <a:spcPts val="0"/>
              </a:spcAft>
              <a:buClr>
                <a:srgbClr val="002060"/>
              </a:buClr>
              <a:buSzPts val="1800"/>
              <a:buFont typeface="Noto Sans Symbols"/>
              <a:buChar char="▪"/>
            </a:pPr>
            <a:r>
              <a:rPr lang="en" sz="1800">
                <a:solidFill>
                  <a:srgbClr val="002060"/>
                </a:solidFill>
                <a:latin typeface="Arial"/>
                <a:ea typeface="Arial"/>
                <a:cs typeface="Arial"/>
                <a:sym typeface="Arial"/>
              </a:rPr>
              <a:t>Note:</a:t>
            </a:r>
            <a:endParaRPr sz="1800">
              <a:solidFill>
                <a:srgbClr val="000000"/>
              </a:solidFill>
              <a:latin typeface="Calibri"/>
              <a:ea typeface="Calibri"/>
              <a:cs typeface="Calibri"/>
              <a:sym typeface="Calibri"/>
            </a:endParaRPr>
          </a:p>
          <a:p>
            <a:pPr indent="-273050" lvl="1" marL="742950" rtl="0" algn="l">
              <a:lnSpc>
                <a:spcPct val="100000"/>
              </a:lnSpc>
              <a:spcBef>
                <a:spcPts val="400"/>
              </a:spcBef>
              <a:spcAft>
                <a:spcPts val="0"/>
              </a:spcAft>
              <a:buClr>
                <a:srgbClr val="002060"/>
              </a:buClr>
              <a:buSzPts val="1800"/>
              <a:buFont typeface="Noto Sans Symbols"/>
              <a:buChar char="▪"/>
            </a:pPr>
            <a:r>
              <a:rPr lang="en" sz="1800">
                <a:solidFill>
                  <a:srgbClr val="002060"/>
                </a:solidFill>
                <a:latin typeface="Arial"/>
                <a:ea typeface="Arial"/>
                <a:cs typeface="Arial"/>
                <a:sym typeface="Arial"/>
              </a:rPr>
              <a:t>Functions start with def, then the name of the function, then a list of arguments (here C) - the function header Inside the function: </a:t>
            </a:r>
            <a:endParaRPr sz="1800">
              <a:solidFill>
                <a:srgbClr val="000000"/>
              </a:solidFill>
              <a:latin typeface="Calibri"/>
              <a:ea typeface="Calibri"/>
              <a:cs typeface="Calibri"/>
              <a:sym typeface="Calibri"/>
            </a:endParaRPr>
          </a:p>
          <a:p>
            <a:pPr indent="-273050" lvl="1" marL="742950" rtl="0" algn="l">
              <a:lnSpc>
                <a:spcPct val="100000"/>
              </a:lnSpc>
              <a:spcBef>
                <a:spcPts val="400"/>
              </a:spcBef>
              <a:spcAft>
                <a:spcPts val="0"/>
              </a:spcAft>
              <a:buClr>
                <a:srgbClr val="002060"/>
              </a:buClr>
              <a:buSzPts val="1800"/>
              <a:buFont typeface="Noto Sans Symbols"/>
              <a:buChar char="▪"/>
            </a:pPr>
            <a:r>
              <a:rPr lang="en" sz="1800">
                <a:solidFill>
                  <a:srgbClr val="002060"/>
                </a:solidFill>
                <a:latin typeface="Arial"/>
                <a:ea typeface="Arial"/>
                <a:cs typeface="Arial"/>
                <a:sym typeface="Arial"/>
              </a:rPr>
              <a:t>statements - the function body</a:t>
            </a:r>
            <a:endParaRPr sz="1800">
              <a:solidFill>
                <a:srgbClr val="000000"/>
              </a:solidFill>
              <a:latin typeface="Calibri"/>
              <a:ea typeface="Calibri"/>
              <a:cs typeface="Calibri"/>
              <a:sym typeface="Calibri"/>
            </a:endParaRPr>
          </a:p>
          <a:p>
            <a:pPr indent="-273050" lvl="1" marL="742950" rtl="0" algn="l">
              <a:lnSpc>
                <a:spcPct val="100000"/>
              </a:lnSpc>
              <a:spcBef>
                <a:spcPts val="400"/>
              </a:spcBef>
              <a:spcAft>
                <a:spcPts val="0"/>
              </a:spcAft>
              <a:buClr>
                <a:srgbClr val="002060"/>
              </a:buClr>
              <a:buSzPts val="1800"/>
              <a:buFont typeface="Noto Sans Symbols"/>
              <a:buChar char="▪"/>
            </a:pPr>
            <a:r>
              <a:rPr lang="en" sz="1800">
                <a:solidFill>
                  <a:srgbClr val="002060"/>
                </a:solidFill>
                <a:latin typeface="Arial"/>
                <a:ea typeface="Arial"/>
                <a:cs typeface="Arial"/>
                <a:sym typeface="Arial"/>
              </a:rPr>
              <a:t>Wherever we want, inside the function, we can "stop the function" and return as many values/variables we want</a:t>
            </a:r>
            <a:endParaRPr sz="1800">
              <a:solidFill>
                <a:srgbClr val="002060"/>
              </a:solidFill>
              <a:latin typeface="Arial"/>
              <a:ea typeface="Arial"/>
              <a:cs typeface="Arial"/>
              <a:sym typeface="Arial"/>
            </a:endParaRPr>
          </a:p>
          <a:p>
            <a:pPr indent="0" lvl="0" marL="342900" rtl="0" algn="l">
              <a:lnSpc>
                <a:spcPct val="100000"/>
              </a:lnSpc>
              <a:spcBef>
                <a:spcPts val="0"/>
              </a:spcBef>
              <a:spcAft>
                <a:spcPts val="0"/>
              </a:spcAft>
              <a:buNone/>
            </a:pPr>
            <a:r>
              <a:t/>
            </a:r>
            <a:endParaRPr sz="1800">
              <a:solidFill>
                <a:srgbClr val="002060"/>
              </a:solidFill>
              <a:latin typeface="Arial"/>
              <a:ea typeface="Arial"/>
              <a:cs typeface="Arial"/>
              <a:sym typeface="Arial"/>
            </a:endParaRPr>
          </a:p>
          <a:p>
            <a:pPr indent="0" lvl="0" marL="0" rtl="0" algn="l">
              <a:spcBef>
                <a:spcPts val="0"/>
              </a:spcBef>
              <a:spcAft>
                <a:spcPts val="1200"/>
              </a:spcAft>
              <a:buNone/>
            </a:pPr>
            <a:r>
              <a:t/>
            </a:r>
            <a:endParaRPr sz="1800"/>
          </a:p>
        </p:txBody>
      </p:sp>
      <p:pic>
        <p:nvPicPr>
          <p:cNvPr id="941" name="Google Shape;941;p111"/>
          <p:cNvPicPr preferRelativeResize="0"/>
          <p:nvPr/>
        </p:nvPicPr>
        <p:blipFill rotWithShape="1">
          <a:blip r:embed="rId3">
            <a:alphaModFix/>
          </a:blip>
          <a:srcRect b="0" l="0" r="0" t="0"/>
          <a:stretch/>
        </p:blipFill>
        <p:spPr>
          <a:xfrm>
            <a:off x="5792125" y="1471960"/>
            <a:ext cx="1971883" cy="690660"/>
          </a:xfrm>
          <a:prstGeom prst="rect">
            <a:avLst/>
          </a:prstGeom>
          <a:noFill/>
          <a:ln>
            <a:noFill/>
          </a:ln>
        </p:spPr>
      </p:pic>
      <p:pic>
        <p:nvPicPr>
          <p:cNvPr id="942" name="Google Shape;942;p111"/>
          <p:cNvPicPr preferRelativeResize="0"/>
          <p:nvPr/>
        </p:nvPicPr>
        <p:blipFill rotWithShape="1">
          <a:blip r:embed="rId4">
            <a:alphaModFix/>
          </a:blip>
          <a:srcRect b="0" l="19224" r="0" t="0"/>
          <a:stretch/>
        </p:blipFill>
        <p:spPr>
          <a:xfrm>
            <a:off x="2300822" y="2213775"/>
            <a:ext cx="3210675" cy="87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